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1.jpeg" ContentType="image/jpeg"/>
  <Override PartName="/ppt/media/image4.jpeg" ContentType="image/jpeg"/>
  <Override PartName="/ppt/media/image1.jpeg" ContentType="image/jpeg"/>
  <Override PartName="/ppt/media/image8.jpeg" ContentType="image/jpeg"/>
  <Override PartName="/ppt/media/image12.jpeg" ContentType="image/jpeg"/>
  <Override PartName="/ppt/media/image5.jpeg" ContentType="image/jpeg"/>
  <Override PartName="/ppt/media/image2.jpeg" ContentType="image/jpeg"/>
  <Override PartName="/ppt/media/image9.jpeg" ContentType="image/jpeg"/>
  <Override PartName="/ppt/media/image6.jpeg" ContentType="image/jpeg"/>
  <Override PartName="/ppt/media/image10.jpeg" ContentType="image/jpeg"/>
  <Override PartName="/ppt/media/image3.jpeg" ContentType="image/jpeg"/>
  <Override PartName="/ppt/media/image7.jpeg" ContentType="image/jpe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slideLayouts/slideLayout23.xml" ContentType="application/vnd.openxmlformats-officedocument.presentationml.slideLayout+xml"/>
  <Override PartName="/ppt/slideLayouts/slideLayout2.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_rels/slideLayout16.xml.rels" ContentType="application/vnd.openxmlformats-package.relationships+xml"/>
  <Override PartName="/ppt/slideLayouts/_rels/slideLayout11.xml.rels" ContentType="application/vnd.openxmlformats-package.relationships+xml"/>
  <Override PartName="/ppt/slideLayouts/_rels/slideLayout15.xml.rels" ContentType="application/vnd.openxmlformats-package.relationships+xml"/>
  <Override PartName="/ppt/slideLayouts/_rels/slideLayout10.xml.rels" ContentType="application/vnd.openxmlformats-package.relationships+xml"/>
  <Override PartName="/ppt/slideLayouts/_rels/slideLayout14.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5.xml.rels" ContentType="application/vnd.openxmlformats-package.relationships+xml"/>
  <Override PartName="/ppt/slideLayouts/_rels/slideLayout9.xml.rels" ContentType="application/vnd.openxmlformats-package.relationships+xml"/>
  <Override PartName="/ppt/slideLayouts/_rels/slideLayout21.xml.rels" ContentType="application/vnd.openxmlformats-package.relationships+xml"/>
  <Override PartName="/ppt/slideLayouts/_rels/slideLayout4.xml.rels" ContentType="application/vnd.openxmlformats-package.relationships+xml"/>
  <Override PartName="/ppt/slideLayouts/_rels/slideLayout8.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3.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presentation.xml" ContentType="application/vnd.openxmlformats-officedocument.presentationml.presentation.main+xml"/>
  <Override PartName="/ppt/slides/slide1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4"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25"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8"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9"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30"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3"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7"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9"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42"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44"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4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7"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48"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3"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0"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5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2"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6"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8"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59"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1"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63"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64"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66"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67"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5"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7"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8"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4"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16"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7"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8"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21040"/>
            <a:ext cx="8229240" cy="1250280"/>
          </a:xfrm>
          <a:prstGeom prst="rect">
            <a:avLst/>
          </a:prstGeom>
        </p:spPr>
        <p:txBody>
          <a:bodyPr anchor="ctr" bIns="0" lIns="0" rIns="0" tIns="0" wrap="none"/>
          <a:p>
            <a:pPr algn="ctr"/>
            <a:endParaRPr/>
          </a:p>
        </p:txBody>
      </p:sp>
      <p:sp>
        <p:nvSpPr>
          <p:cNvPr id="2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21"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22"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jpe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4680"/>
            <a:ext cx="8228880" cy="1142640"/>
          </a:xfrm>
          <a:prstGeom prst="rect">
            <a:avLst/>
          </a:prstGeom>
        </p:spPr>
        <p:txBody>
          <a:bodyPr anchor="ctr" bIns="0" lIns="0" rIns="0" tIns="0" wrap="none"/>
          <a:p>
            <a:r>
              <a:rPr lang="ru-RU"/>
              <a:t>Для правки текста заголовка щелкните мышью</a:t>
            </a:r>
            <a:endParaRPr/>
          </a:p>
        </p:txBody>
      </p:sp>
      <p:sp>
        <p:nvSpPr>
          <p:cNvPr id="1" name="PlaceHolder 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blipFill>
          <a:blip r:embed="rId2"/>
          <a:stretch>
            <a:fillRect/>
          </a:stretch>
        </a:blip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anchor="ctr" bIns="0" lIns="0" rIns="0" tIns="0" wrap="none"/>
          <a:p>
            <a:pPr algn="ctr"/>
            <a:r>
              <a:rPr lang="ru-RU"/>
              <a:t>Для правки текста заголовка щелкните мышью</a:t>
            </a:r>
            <a:endParaRPr/>
          </a:p>
        </p:txBody>
      </p:sp>
      <p:sp>
        <p:nvSpPr>
          <p:cNvPr id="35" name="PlaceHolder 2"/>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image" Target="../media/image10.jpeg"/><Relationship Id="rId3" Type="http://schemas.openxmlformats.org/officeDocument/2006/relationships/image" Target="../media/image11.jpeg"/><Relationship Id="rId4" Type="http://schemas.openxmlformats.org/officeDocument/2006/relationships/image" Target="../media/image12.jpeg"/><Relationship Id="rId5"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image" Target="../media/image4.jpeg"/><Relationship Id="rId3"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8" name="CustomShape 1"/>
          <p:cNvSpPr/>
          <p:nvPr/>
        </p:nvSpPr>
        <p:spPr>
          <a:xfrm>
            <a:off x="685800" y="2130480"/>
            <a:ext cx="7771680" cy="1469160"/>
          </a:xfrm>
          <a:prstGeom prst="rect">
            <a:avLst/>
          </a:prstGeom>
        </p:spPr>
        <p:txBody>
          <a:bodyPr anchor="ctr" bIns="45000" lIns="90000" rIns="90000" tIns="45000"/>
          <a:p>
            <a:r>
              <a:rPr b="1" i="1" lang="ru-RU" sz="4400">
                <a:solidFill>
                  <a:srgbClr val="ff0000"/>
                </a:solidFill>
                <a:latin typeface="Palatino Linotype"/>
              </a:rPr>
              <a:t>Ересек кезеңдегі тұлға дамуының «ішкі логикасын» құрайтын механизм</a:t>
            </a:r>
            <a:endParaRPr/>
          </a:p>
          <a:p>
            <a:pPr algn="ctr">
              <a:lnSpc>
                <a:spcPct val="100000"/>
              </a:lnSpc>
            </a:pPr>
            <a:endParaRPr/>
          </a:p>
        </p:txBody>
      </p:sp>
      <p:sp>
        <p:nvSpPr>
          <p:cNvPr id="69" name="CustomShape 2"/>
          <p:cNvSpPr/>
          <p:nvPr/>
        </p:nvSpPr>
        <p:spPr>
          <a:xfrm>
            <a:off x="5688000" y="3888000"/>
            <a:ext cx="3023640" cy="1751760"/>
          </a:xfrm>
          <a:prstGeom prst="rect">
            <a:avLst/>
          </a:prstGeom>
        </p:spPr>
        <p:txBody>
          <a:bodyPr bIns="45000" lIns="90000" rIns="90000" tIns="45000"/>
          <a:p>
            <a:pPr algn="ctr">
              <a:lnSpc>
                <a:spcPct val="100000"/>
              </a:lnSpc>
            </a:pPr>
            <a:r>
              <a:rPr lang="ru-RU" sz="3200">
                <a:solidFill>
                  <a:srgbClr val="000000"/>
                </a:solidFill>
                <a:latin typeface="Palatino Linotype"/>
              </a:rPr>
              <a:t>Тоқсанбаева Н.Қ.</a:t>
            </a:r>
            <a:endParaRPr/>
          </a:p>
        </p:txBody>
      </p:sp>
    </p:spTree>
  </p:cSld>
  <p:timing>
    <p:tnLst>
      <p:par>
        <p:cTn dur="indefinite" id="1" nodeType="tmRoot" restart="never">
          <p:childTnLst>
            <p:seq>
              <p:cTn dur="indefinite" id="2" nodeType="mainSeq">
                <p:childTnLst>
                  <p:par>
                    <p:cTn fill="hold" id="3">
                      <p:stCondLst>
                        <p:cond delay="indefinite"/>
                      </p:stCondLst>
                      <p:childTnLst>
                        <p:par>
                          <p:cTn fill="hold" id="4">
                            <p:stCondLst>
                              <p:cond delay="0"/>
                            </p:stCondLst>
                            <p:childTnLst>
                              <p:par>
                                <p:cTn fill="hold" id="5" nodeType="clickEffect" presetClass="entr" presetID="12" presetSubtype="4">
                                  <p:stCondLst>
                                    <p:cond delay="0"/>
                                  </p:stCondLst>
                                  <p:childTnLst>
                                    <p:set>
                                      <p:cBhvr>
                                        <p:cTn dur="1" fill="hold" id="6">
                                          <p:stCondLst>
                                            <p:cond delay="0"/>
                                          </p:stCondLst>
                                        </p:cTn>
                                        <p:tgtEl>
                                          <p:spTgt spid="68"/>
                                        </p:tgtEl>
                                        <p:attrNameLst>
                                          <p:attrName>style.visibility</p:attrName>
                                        </p:attrNameLst>
                                      </p:cBhvr>
                                      <p:to>
                                        <p:strVal val="visible"/>
                                      </p:to>
                                    </p:set>
                                    <p:animEffect filter="slide(fromBottom)" transition="in">
                                      <p:cBhvr additive="repl">
                                        <p:cTn dur="500" fill="freeze" id="7"/>
                                        <p:tgtEl>
                                          <p:spTgt spid="68"/>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12" presetSubtype="4">
                                  <p:stCondLst>
                                    <p:cond delay="0"/>
                                  </p:stCondLst>
                                  <p:childTnLst>
                                    <p:set>
                                      <p:cBhvr>
                                        <p:cTn dur="1" fill="hold" id="11">
                                          <p:stCondLst>
                                            <p:cond delay="0"/>
                                          </p:stCondLst>
                                        </p:cTn>
                                        <p:tgtEl>
                                          <p:spTgt spid="69">
                                            <p:txEl>
                                              <p:pRg end="17" st="0"/>
                                            </p:txEl>
                                          </p:spTgt>
                                        </p:tgtEl>
                                        <p:attrNameLst>
                                          <p:attrName>style.visibility</p:attrName>
                                        </p:attrNameLst>
                                      </p:cBhvr>
                                      <p:to>
                                        <p:strVal val="visible"/>
                                      </p:to>
                                    </p:set>
                                    <p:animEffect filter="slide(fromBottom)" transition="in">
                                      <p:cBhvr additive="repl">
                                        <p:cTn dur="500" fill="freeze" id="12"/>
                                        <p:tgtEl>
                                          <p:spTgt spid="69">
                                            <p:txEl>
                                              <p:pRg end="17"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CustomShape 1"/>
          <p:cNvSpPr/>
          <p:nvPr/>
        </p:nvSpPr>
        <p:spPr>
          <a:xfrm>
            <a:off x="457200" y="332640"/>
            <a:ext cx="8228880" cy="6192000"/>
          </a:xfrm>
          <a:prstGeom prst="rect">
            <a:avLst/>
          </a:prstGeom>
        </p:spPr>
        <p:txBody>
          <a:bodyPr bIns="45000" lIns="90000" rIns="90000" tIns="45000"/>
          <a:p>
            <a:pPr algn="just">
              <a:lnSpc>
                <a:spcPct val="100000"/>
              </a:lnSpc>
            </a:pPr>
            <a:r>
              <a:rPr b="1" lang="ru-RU" sz="1600">
                <a:solidFill>
                  <a:srgbClr val="10243e"/>
                </a:solidFill>
                <a:latin typeface="Palatino Linotype"/>
              </a:rPr>
              <a:t>	</a:t>
            </a:r>
            <a:r>
              <a:rPr b="1" lang="ru-RU" sz="1600">
                <a:solidFill>
                  <a:srgbClr val="10243e"/>
                </a:solidFill>
                <a:latin typeface="Palatino Linotype"/>
              </a:rPr>
              <a:t>	</a:t>
            </a:r>
            <a:r>
              <a:rPr b="1" lang="ru-RU" sz="1600">
                <a:solidFill>
                  <a:srgbClr val="10243e"/>
                </a:solidFill>
                <a:latin typeface="Palatino Linotype"/>
              </a:rPr>
              <a:t>Өмірлік кеңістікті ұйымдастыру механизмі ретінде тұлғалық құндылықтардың </a:t>
            </a:r>
            <a:r>
              <a:rPr b="1" i="1" lang="ru-RU" sz="1600">
                <a:solidFill>
                  <a:srgbClr val="ff0000"/>
                </a:solidFill>
                <a:latin typeface="Palatino Linotype"/>
              </a:rPr>
              <a:t>барьерлігі-іске асырылуы </a:t>
            </a:r>
            <a:r>
              <a:rPr b="1" lang="ru-RU" sz="1600">
                <a:solidFill>
                  <a:srgbClr val="10243e"/>
                </a:solidFill>
                <a:latin typeface="Palatino Linotype"/>
              </a:rPr>
              <a:t>атты функционалды механизм аталды. Ол маңыздылықтың</a:t>
            </a:r>
            <a:r>
              <a:rPr b="1" i="1" lang="ru-RU" sz="1600">
                <a:solidFill>
                  <a:srgbClr val="10243e"/>
                </a:solidFill>
                <a:latin typeface="Palatino Linotype"/>
              </a:rPr>
              <a:t> </a:t>
            </a:r>
            <a:r>
              <a:rPr b="1" i="1" lang="ru-RU" sz="1600">
                <a:solidFill>
                  <a:srgbClr val="ff0000"/>
                </a:solidFill>
                <a:latin typeface="Palatino Linotype"/>
              </a:rPr>
              <a:t>келісілу</a:t>
            </a:r>
            <a:r>
              <a:rPr b="1" i="1" lang="ru-RU" sz="1600">
                <a:solidFill>
                  <a:srgbClr val="10243e"/>
                </a:solidFill>
                <a:latin typeface="Palatino Linotype"/>
              </a:rPr>
              <a:t> </a:t>
            </a:r>
            <a:r>
              <a:rPr b="1" lang="ru-RU" sz="1600">
                <a:solidFill>
                  <a:srgbClr val="10243e"/>
                </a:solidFill>
                <a:latin typeface="Palatino Linotype"/>
              </a:rPr>
              <a:t>және </a:t>
            </a:r>
            <a:r>
              <a:rPr b="1" i="1" lang="ru-RU" sz="1600">
                <a:solidFill>
                  <a:srgbClr val="ff0000"/>
                </a:solidFill>
                <a:latin typeface="Palatino Linotype"/>
              </a:rPr>
              <a:t>келісілмеу</a:t>
            </a:r>
            <a:r>
              <a:rPr b="1" lang="ru-RU" sz="1600">
                <a:solidFill>
                  <a:srgbClr val="10243e"/>
                </a:solidFill>
                <a:latin typeface="Palatino Linotype"/>
              </a:rPr>
              <a:t> тенденцияларымен анықталады. </a:t>
            </a:r>
            <a:endParaRPr/>
          </a:p>
          <a:p>
            <a:pPr algn="just">
              <a:lnSpc>
                <a:spcPct val="100000"/>
              </a:lnSpc>
              <a:buFont charset="2" typeface="Wingdings"/>
              <a:buChar char=""/>
            </a:pPr>
            <a:r>
              <a:rPr b="1" i="1" lang="ru-RU" sz="1600">
                <a:solidFill>
                  <a:srgbClr val="ff0000"/>
                </a:solidFill>
                <a:latin typeface="Palatino Linotype"/>
              </a:rPr>
              <a:t>Келісілу</a:t>
            </a:r>
            <a:r>
              <a:rPr b="1" i="1" lang="ru-RU" sz="1600">
                <a:solidFill>
                  <a:srgbClr val="10243e"/>
                </a:solidFill>
                <a:latin typeface="Palatino Linotype"/>
              </a:rPr>
              <a:t> </a:t>
            </a:r>
            <a:r>
              <a:rPr b="1" lang="ru-RU" sz="1600">
                <a:solidFill>
                  <a:srgbClr val="10243e"/>
                </a:solidFill>
                <a:latin typeface="Palatino Linotype"/>
              </a:rPr>
              <a:t>тұлғаның ішкі белсенділігі арқылы</a:t>
            </a:r>
            <a:r>
              <a:rPr b="1" i="1" lang="ru-RU" sz="1600">
                <a:solidFill>
                  <a:srgbClr val="10243e"/>
                </a:solidFill>
                <a:latin typeface="Palatino Linotype"/>
              </a:rPr>
              <a:t> </a:t>
            </a:r>
            <a:r>
              <a:rPr b="1" lang="ru-RU" sz="1600">
                <a:solidFill>
                  <a:srgbClr val="10243e"/>
                </a:solidFill>
                <a:latin typeface="Palatino Linotype"/>
              </a:rPr>
              <a:t>маңызды және қолжетімді құндылықтар арасындағы дистанцияны азайтуға ұмтылу. Соған байланысты адам өмірінде іске асыра алатынды – іске асырады, не бар – соны бағалай алады, қолжетімді емес нәрсенің құндылығын төмендетеді. Оны танымал мақалмен бейнелеуге болады: «Лучше синица в руках, чем журавль в небе». Бұл тенденцияның психометрикалық индикаторы </a:t>
            </a:r>
            <a:r>
              <a:rPr b="1" i="1" lang="ru-RU" sz="1600">
                <a:solidFill>
                  <a:srgbClr val="ff0000"/>
                </a:solidFill>
                <a:latin typeface="Palatino Linotype"/>
              </a:rPr>
              <a:t>іске асыруға</a:t>
            </a:r>
            <a:r>
              <a:rPr b="1" lang="ru-RU" sz="1600">
                <a:solidFill>
                  <a:srgbClr val="ff0000"/>
                </a:solidFill>
                <a:latin typeface="Palatino Linotype"/>
              </a:rPr>
              <a:t> </a:t>
            </a:r>
            <a:r>
              <a:rPr b="1" i="1" lang="ru-RU" sz="1600">
                <a:solidFill>
                  <a:srgbClr val="ff0000"/>
                </a:solidFill>
                <a:latin typeface="Palatino Linotype"/>
              </a:rPr>
              <a:t>болатын</a:t>
            </a:r>
            <a:r>
              <a:rPr b="1" lang="ru-RU" sz="1600">
                <a:solidFill>
                  <a:srgbClr val="ff0000"/>
                </a:solidFill>
                <a:latin typeface="Palatino Linotype"/>
              </a:rPr>
              <a:t> </a:t>
            </a:r>
            <a:r>
              <a:rPr b="1" lang="ru-RU" sz="1600">
                <a:solidFill>
                  <a:srgbClr val="10243e"/>
                </a:solidFill>
                <a:latin typeface="Palatino Linotype"/>
              </a:rPr>
              <a:t>индекс болып табылады – құндылықтың маңызды және қолжетімді параметр арасындағы тура корреляционды байланыс. </a:t>
            </a:r>
            <a:endParaRPr/>
          </a:p>
          <a:p>
            <a:pPr algn="just">
              <a:lnSpc>
                <a:spcPct val="100000"/>
              </a:lnSpc>
              <a:buFont charset="2" typeface="Wingdings"/>
              <a:buChar char=""/>
            </a:pPr>
            <a:r>
              <a:rPr b="1" i="1" lang="ru-RU" sz="1600">
                <a:solidFill>
                  <a:srgbClr val="ff0000"/>
                </a:solidFill>
                <a:latin typeface="Palatino Linotype"/>
              </a:rPr>
              <a:t>Келісілмеу</a:t>
            </a:r>
            <a:r>
              <a:rPr b="1" lang="ru-RU" sz="1600">
                <a:solidFill>
                  <a:srgbClr val="10243e"/>
                </a:solidFill>
                <a:latin typeface="Palatino Linotype"/>
              </a:rPr>
              <a:t> құндылықтың маңызды және қолжетімді параметр арасындағы түрлі бағытталған өзгергіштігімен байқалады, олардың бірінің жоғарылауы, келесінің төмендеуіне әкеледі: құндылықтың қолжетімділігі оның маңызын төмендетеді, ал құндылықтың қолжетімсіздігі оның маңызын жоғарылатады, соған сәйкес іске асыруға болатын және қолжетімді құндылық бағаланбайды, ал қолжетімсіз құндылық маңызды және бағалы болып көрінеді. Бұл жағдайда «аспандағы тырна» «қолдағы шымшыққа» қарағанда бағалы болады, себебі оған қолы жетпеді, ал қолжетімді нәрсе құндылығын жоғалтады: Сахарада құмды бағалау қиын, Антарктидада мұзды бағалау қиын. Бұл тенденция орыс халық мақалдарында көрініс тапты: «Хорошо там, где нас нет», «Что имеем – не храним, потериявши – плачем». Бұндағы ұмтылыс факторы қолжетімсіздік және оның өзгермелі градиенті болып табылады. </a:t>
            </a:r>
            <a:endParaRPr/>
          </a:p>
        </p:txBody>
      </p:sp>
    </p:spTree>
  </p:cSld>
  <p:timing>
    <p:tnLst>
      <p:par>
        <p:cTn dur="indefinite" id="94" nodeType="tmRoot" restart="never">
          <p:childTnLst>
            <p:seq>
              <p:cTn dur="indefinite" id="95" nodeType="mainSeq">
                <p:childTnLst>
                  <p:par>
                    <p:cTn fill="hold" id="96">
                      <p:stCondLst>
                        <p:cond delay="indefinite"/>
                      </p:stCondLst>
                      <p:childTnLst>
                        <p:par>
                          <p:cTn fill="hold" id="97">
                            <p:stCondLst>
                              <p:cond delay="0"/>
                            </p:stCondLst>
                            <p:childTnLst>
                              <p:par>
                                <p:cTn fill="hold" id="98" nodeType="clickEffect" presetClass="entr" presetID="21" presetSubtype="4">
                                  <p:stCondLst>
                                    <p:cond delay="0"/>
                                  </p:stCondLst>
                                  <p:childTnLst>
                                    <p:set>
                                      <p:cBhvr>
                                        <p:cTn dur="1" fill="hold" id="99">
                                          <p:stCondLst>
                                            <p:cond delay="0"/>
                                          </p:stCondLst>
                                        </p:cTn>
                                        <p:tgtEl>
                                          <p:spTgt spid="80">
                                            <p:txEl>
                                              <p:pRg end="207" st="0"/>
                                            </p:txEl>
                                          </p:spTgt>
                                        </p:tgtEl>
                                        <p:attrNameLst>
                                          <p:attrName>style.visibility</p:attrName>
                                        </p:attrNameLst>
                                      </p:cBhvr>
                                      <p:to>
                                        <p:strVal val="visible"/>
                                      </p:to>
                                    </p:set>
                                    <p:animEffect filter="wheel(4)" transition="in">
                                      <p:cBhvr additive="repl">
                                        <p:cTn dur="2000" fill="freeze" id="100"/>
                                        <p:tgtEl>
                                          <p:spTgt spid="80">
                                            <p:txEl>
                                              <p:pRg end="207" st="0"/>
                                            </p:txEl>
                                          </p:spTgt>
                                        </p:tgtEl>
                                      </p:cBhvr>
                                    </p:animEffect>
                                  </p:childTnLst>
                                </p:cTn>
                              </p:par>
                            </p:childTnLst>
                          </p:cTn>
                        </p:par>
                      </p:childTnLst>
                    </p:cTn>
                  </p:par>
                  <p:par>
                    <p:cTn fill="hold" id="101">
                      <p:stCondLst>
                        <p:cond delay="indefinite"/>
                      </p:stCondLst>
                      <p:childTnLst>
                        <p:par>
                          <p:cTn fill="hold" id="102">
                            <p:stCondLst>
                              <p:cond delay="0"/>
                            </p:stCondLst>
                            <p:childTnLst>
                              <p:par>
                                <p:cTn fill="hold" id="103" nodeType="clickEffect" presetClass="entr" presetID="21" presetSubtype="4">
                                  <p:stCondLst>
                                    <p:cond delay="0"/>
                                  </p:stCondLst>
                                  <p:childTnLst>
                                    <p:set>
                                      <p:cBhvr>
                                        <p:cTn dur="1" fill="hold" id="104">
                                          <p:stCondLst>
                                            <p:cond delay="0"/>
                                          </p:stCondLst>
                                        </p:cTn>
                                        <p:tgtEl>
                                          <p:spTgt spid="80">
                                            <p:txEl>
                                              <p:pRg end="1562" st="1562"/>
                                            </p:txEl>
                                          </p:spTgt>
                                        </p:tgtEl>
                                        <p:attrNameLst>
                                          <p:attrName>style.visibility</p:attrName>
                                        </p:attrNameLst>
                                      </p:cBhvr>
                                      <p:to>
                                        <p:strVal val="visible"/>
                                      </p:to>
                                    </p:set>
                                    <p:animEffect filter="wheel(4)" transition="in">
                                      <p:cBhvr additive="repl">
                                        <p:cTn dur="2000" fill="freeze" id="105"/>
                                        <p:tgtEl>
                                          <p:spTgt spid="80">
                                            <p:txEl>
                                              <p:pRg end="1562" st="1562"/>
                                            </p:txEl>
                                          </p:spTgt>
                                        </p:tgtEl>
                                      </p:cBhvr>
                                    </p:animEffect>
                                  </p:childTnLst>
                                </p:cTn>
                              </p:par>
                            </p:childTnLst>
                          </p:cTn>
                        </p:par>
                      </p:childTnLst>
                    </p:cTn>
                  </p:par>
                  <p:par>
                    <p:cTn fill="hold" id="106">
                      <p:stCondLst>
                        <p:cond delay="indefinite"/>
                      </p:stCondLst>
                      <p:childTnLst>
                        <p:par>
                          <p:cTn fill="hold" id="107">
                            <p:stCondLst>
                              <p:cond delay="0"/>
                            </p:stCondLst>
                            <p:childTnLst>
                              <p:par>
                                <p:cTn fill="hold" id="108" nodeType="clickEffect" presetClass="entr" presetID="21" presetSubtype="4">
                                  <p:stCondLst>
                                    <p:cond delay="0"/>
                                  </p:stCondLst>
                                  <p:childTnLst>
                                    <p:set>
                                      <p:cBhvr>
                                        <p:cTn dur="1" fill="hold" id="109">
                                          <p:stCondLst>
                                            <p:cond delay="0"/>
                                          </p:stCondLst>
                                        </p:cTn>
                                        <p:tgtEl>
                                          <p:spTgt spid="80">
                                            <p:txEl>
                                              <p:pRg end="1562" st="1562"/>
                                            </p:txEl>
                                          </p:spTgt>
                                        </p:tgtEl>
                                        <p:attrNameLst>
                                          <p:attrName>style.visibility</p:attrName>
                                        </p:attrNameLst>
                                      </p:cBhvr>
                                      <p:to>
                                        <p:strVal val="visible"/>
                                      </p:to>
                                    </p:set>
                                    <p:animEffect filter="wheel(4)" transition="in">
                                      <p:cBhvr additive="repl">
                                        <p:cTn dur="2000" fill="freeze" id="110"/>
                                        <p:tgtEl>
                                          <p:spTgt spid="80">
                                            <p:txEl>
                                              <p:pRg end="1562" st="156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81" name="Picture 2"/>
          <p:cNvPicPr/>
          <p:nvPr/>
        </p:nvPicPr>
        <p:blipFill>
          <a:blip r:embed="rId1"/>
          <a:stretch>
            <a:fillRect/>
          </a:stretch>
        </p:blipFill>
        <p:spPr>
          <a:xfrm>
            <a:off x="0" y="0"/>
            <a:ext cx="9143280" cy="6857280"/>
          </a:xfrm>
          <a:prstGeom prst="rect">
            <a:avLst/>
          </a:prstGeom>
        </p:spPr>
      </p:pic>
    </p:spTree>
  </p:cSld>
  <p:timing>
    <p:tnLst>
      <p:par>
        <p:cTn dur="indefinite" id="111" nodeType="tmRoot" restart="never">
          <p:childTnLst>
            <p:seq>
              <p:cTn dur="indefinite" id="112" nodeType="mainSeq">
                <p:childTnLst>
                  <p:par>
                    <p:cTn fill="hold" id="113">
                      <p:stCondLst>
                        <p:cond delay="indefinite"/>
                      </p:stCondLst>
                      <p:childTnLst>
                        <p:par>
                          <p:cTn fill="hold" id="114">
                            <p:stCondLst>
                              <p:cond delay="0"/>
                            </p:stCondLst>
                            <p:childTnLst>
                              <p:par>
                                <p:cTn fill="hold" id="115" nodeType="clickEffect" presetClass="entr" presetID="28">
                                  <p:stCondLst>
                                    <p:cond delay="0"/>
                                  </p:stCondLst>
                                  <p:childTnLst>
                                    <p:set>
                                      <p:cBhvr>
                                        <p:cTn dur="1" fill="hold" id="116">
                                          <p:stCondLst>
                                            <p:cond delay="0"/>
                                          </p:stCondLst>
                                        </p:cTn>
                                        <p:tgtEl>
                                          <p:spTgt spid="81"/>
                                        </p:tgtEl>
                                        <p:attrNameLst>
                                          <p:attrName>style.visibility</p:attrName>
                                        </p:attrNameLst>
                                      </p:cBhvr>
                                      <p:to>
                                        <p:strVal val="visible"/>
                                      </p:to>
                                    </p:set>
                                    <p:anim calcmode="lin" valueType="num">
                                      <p:cBhvr additive="repl">
                                        <p:cTn dur="15000" fill="hold" id="117"/>
                                        <p:tgtEl>
                                          <p:spTgt spid="81"/>
                                        </p:tgtEl>
                                        <p:attrNameLst>
                                          <p:attrName>ppt_x</p:attrName>
                                        </p:attrNameLst>
                                      </p:cBhvr>
                                      <p:tavLst>
                                        <p:tav tm="0">
                                          <p:val>
                                            <p:strVal val="#ppt_x"/>
                                          </p:val>
                                        </p:tav>
                                        <p:tav tm="100000">
                                          <p:val>
                                            <p:strVal val="#ppt_x"/>
                                          </p:val>
                                        </p:tav>
                                      </p:tavLst>
                                    </p:anim>
                                    <p:anim calcmode="lin" valueType="num">
                                      <p:cBhvr additive="repl">
                                        <p:cTn dur="15000" fill="hold" id="118"/>
                                        <p:tgtEl>
                                          <p:spTgt spid="81"/>
                                        </p:tgtEl>
                                        <p:attrNameLst>
                                          <p:attrName>ppt_y</p:attrName>
                                        </p:attrNameLst>
                                      </p:cBhvr>
                                      <p:tavLst>
                                        <p:tav tm="0">
                                          <p:val>
                                            <p:strVal val="#ppt_y+1"/>
                                          </p:val>
                                        </p:tav>
                                        <p:tav tm="100000">
                                          <p:val>
                                            <p:strVal val="#ppt_y-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CustomShape 1"/>
          <p:cNvSpPr/>
          <p:nvPr/>
        </p:nvSpPr>
        <p:spPr>
          <a:xfrm>
            <a:off x="457200" y="836640"/>
            <a:ext cx="8228880" cy="5288760"/>
          </a:xfrm>
          <a:prstGeom prst="rect">
            <a:avLst/>
          </a:prstGeom>
        </p:spPr>
        <p:txBody>
          <a:bodyPr bIns="45000" lIns="90000" rIns="90000" tIns="45000"/>
          <a:p>
            <a:pPr algn="just">
              <a:lnSpc>
                <a:spcPct val="100000"/>
              </a:lnSpc>
            </a:pPr>
            <a:r>
              <a:rPr lang="ru-RU" sz="3200">
                <a:solidFill>
                  <a:srgbClr val="10243e"/>
                </a:solidFill>
                <a:latin typeface="Palatino Linotype"/>
              </a:rPr>
              <a:t>	</a:t>
            </a:r>
            <a:r>
              <a:rPr lang="ru-RU" sz="3200">
                <a:solidFill>
                  <a:srgbClr val="10243e"/>
                </a:solidFill>
                <a:latin typeface="Palatino Linotype"/>
              </a:rPr>
              <a:t>	</a:t>
            </a:r>
            <a:r>
              <a:rPr lang="ru-RU" sz="3200">
                <a:solidFill>
                  <a:srgbClr val="10243e"/>
                </a:solidFill>
                <a:latin typeface="Palatino Linotype"/>
              </a:rPr>
              <a:t>Құндылықтардың барьерлігі-іске асырушылығын өзіндік Менді қабылдау немесе қабылдамауды интерпретациялауға болады. Құндылықтың барьерлігі басым болған жағдайда, адам оған қолжетімді қасиеттерді төмен бағалауы, өзінде қолжетімсіз қасиеттерді өте жоғары бағалауы оның өзіндік тұлғалық қасиеттерін толық қабылдамағандықты білдіреді. Ал егер ол қасиеттерді іске асырушылық полюсіне жақындатса, онда адам өзіндік Мен-ді қабылдаған деп айтуға болады. Бұл эмпирикалық түрде жеткіншек кезеңде өмірлік кеңістікті кеңеютуде құндылықты іске асырушылық болады, ал «барлығы қалай болды, солай қалсын» деген ұғыммен барьерлікті анықтаған сәттегі өмірлік таңдау мысалында дәлелденген.</a:t>
            </a: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83" name="Picture 2"/>
          <p:cNvPicPr/>
          <p:nvPr/>
        </p:nvPicPr>
        <p:blipFill>
          <a:blip r:embed="rId1"/>
          <a:stretch>
            <a:fillRect/>
          </a:stretch>
        </p:blipFill>
        <p:spPr>
          <a:xfrm>
            <a:off x="0" y="0"/>
            <a:ext cx="4283280" cy="3284280"/>
          </a:xfrm>
          <a:prstGeom prst="rect">
            <a:avLst/>
          </a:prstGeom>
        </p:spPr>
      </p:pic>
      <p:pic>
        <p:nvPicPr>
          <p:cNvPr descr="" id="84" name="Picture 4"/>
          <p:cNvPicPr/>
          <p:nvPr/>
        </p:nvPicPr>
        <p:blipFill>
          <a:blip r:embed="rId2"/>
          <a:stretch>
            <a:fillRect/>
          </a:stretch>
        </p:blipFill>
        <p:spPr>
          <a:xfrm>
            <a:off x="4226400" y="3285000"/>
            <a:ext cx="4916880" cy="3572280"/>
          </a:xfrm>
          <a:prstGeom prst="rect">
            <a:avLst/>
          </a:prstGeom>
        </p:spPr>
      </p:pic>
      <p:pic>
        <p:nvPicPr>
          <p:cNvPr descr="" id="85" name="Picture 6"/>
          <p:cNvPicPr/>
          <p:nvPr/>
        </p:nvPicPr>
        <p:blipFill>
          <a:blip r:embed="rId3"/>
          <a:stretch>
            <a:fillRect/>
          </a:stretch>
        </p:blipFill>
        <p:spPr>
          <a:xfrm>
            <a:off x="0" y="3285000"/>
            <a:ext cx="4211280" cy="3572280"/>
          </a:xfrm>
          <a:prstGeom prst="rect">
            <a:avLst/>
          </a:prstGeom>
        </p:spPr>
      </p:pic>
      <p:pic>
        <p:nvPicPr>
          <p:cNvPr descr="" id="86" name="Picture 8"/>
          <p:cNvPicPr/>
          <p:nvPr/>
        </p:nvPicPr>
        <p:blipFill>
          <a:blip r:embed="rId4"/>
          <a:stretch>
            <a:fillRect/>
          </a:stretch>
        </p:blipFill>
        <p:spPr>
          <a:xfrm>
            <a:off x="4284000" y="0"/>
            <a:ext cx="4859280" cy="3352680"/>
          </a:xfrm>
          <a:prstGeom prst="rect">
            <a:avLst/>
          </a:prstGeom>
        </p:spPr>
      </p:pic>
    </p:spTree>
  </p:cSld>
  <p:timing>
    <p:tnLst>
      <p:par>
        <p:cTn dur="indefinite" id="119" nodeType="tmRoot" restart="never">
          <p:childTnLst>
            <p:seq>
              <p:cTn dur="indefinite" id="120" nodeType="mainSeq">
                <p:childTnLst>
                  <p:par>
                    <p:cTn fill="hold" id="121">
                      <p:stCondLst>
                        <p:cond delay="indefinite"/>
                      </p:stCondLst>
                      <p:childTnLst>
                        <p:par>
                          <p:cTn fill="hold" id="122">
                            <p:stCondLst>
                              <p:cond delay="0"/>
                            </p:stCondLst>
                            <p:childTnLst>
                              <p:par>
                                <p:cTn fill="hold" id="123" nodeType="clickEffect" presetClass="entr" presetID="54">
                                  <p:stCondLst>
                                    <p:cond delay="0"/>
                                  </p:stCondLst>
                                  <p:childTnLst>
                                    <p:set>
                                      <p:cBhvr>
                                        <p:cTn dur="1" fill="hold" id="124">
                                          <p:stCondLst>
                                            <p:cond delay="0"/>
                                          </p:stCondLst>
                                        </p:cTn>
                                        <p:tgtEl>
                                          <p:spTgt spid="83"/>
                                        </p:tgtEl>
                                        <p:attrNameLst>
                                          <p:attrName>style.visibility</p:attrName>
                                        </p:attrNameLst>
                                      </p:cBhvr>
                                      <p:to>
                                        <p:strVal val="visible"/>
                                      </p:to>
                                    </p:set>
                                    <p:anim calcmode="lin" valueType="str">
                                      <p:cBhvr additive="repl">
                                        <p:cTn dur="500" fill="hold" id="125"/>
                                        <p:tgtEl>
                                          <p:spTgt spid="83"/>
                                        </p:tgtEl>
                                      </p:cBhvr>
                                      <p:tavLst>
                                        <p:tav tm="0">
                                          <p:val>
                                            <p:strVal val="width*0.05"/>
                                          </p:val>
                                        </p:tav>
                                        <p:tav tm="100000">
                                          <p:val>
                                            <p:strVal val="width"/>
                                          </p:val>
                                        </p:tav>
                                      </p:tavLst>
                                    </p:anim>
                                    <p:anim calcmode="lin" valueType="str">
                                      <p:cBhvr additive="repl">
                                        <p:cTn dur="500" fill="hold" id="126"/>
                                        <p:tgtEl>
                                          <p:spTgt spid="83"/>
                                        </p:tgtEl>
                                      </p:cBhvr>
                                      <p:tavLst>
                                        <p:tav tm="0">
                                          <p:val>
                                            <p:strVal val="height"/>
                                          </p:val>
                                        </p:tav>
                                        <p:tav tm="100000">
                                          <p:val>
                                            <p:strVal val="height"/>
                                          </p:val>
                                        </p:tav>
                                      </p:tavLst>
                                    </p:anim>
                                    <p:anim calcmode="lin" valueType="num">
                                      <p:cBhvr additive="repl">
                                        <p:cTn dur="500" fill="hold" id="127"/>
                                        <p:tgtEl>
                                          <p:spTgt spid="83"/>
                                        </p:tgtEl>
                                        <p:attrNameLst>
                                          <p:attrName>ppt_x</p:attrName>
                                        </p:attrNameLst>
                                      </p:cBhvr>
                                      <p:tavLst>
                                        <p:tav tm="0">
                                          <p:val>
                                            <p:strVal val="#ppt_x-.2"/>
                                          </p:val>
                                        </p:tav>
                                        <p:tav tm="100000">
                                          <p:val>
                                            <p:strVal val="#ppt_x"/>
                                          </p:val>
                                        </p:tav>
                                      </p:tavLst>
                                    </p:anim>
                                    <p:anim calcmode="lin" valueType="num">
                                      <p:cBhvr additive="repl">
                                        <p:cTn dur="500" fill="hold" id="128"/>
                                        <p:tgtEl>
                                          <p:spTgt spid="83"/>
                                        </p:tgtEl>
                                        <p:attrNameLst>
                                          <p:attrName>ppt_y</p:attrName>
                                        </p:attrNameLst>
                                      </p:cBhvr>
                                      <p:tavLst>
                                        <p:tav tm="0">
                                          <p:val>
                                            <p:strVal val="#ppt_y"/>
                                          </p:val>
                                        </p:tav>
                                        <p:tav tm="100000">
                                          <p:val>
                                            <p:strVal val="#ppt_y"/>
                                          </p:val>
                                        </p:tav>
                                      </p:tavLst>
                                    </p:anim>
                                    <p:animEffect filter="fade" transition="in">
                                      <p:cBhvr additive="repl">
                                        <p:cTn dur="500" fill="freeze" id="129"/>
                                        <p:tgtEl>
                                          <p:spTgt spid="83"/>
                                        </p:tgtEl>
                                      </p:cBhvr>
                                    </p:animEffect>
                                  </p:childTnLst>
                                </p:cTn>
                              </p:par>
                            </p:childTnLst>
                          </p:cTn>
                        </p:par>
                      </p:childTnLst>
                    </p:cTn>
                  </p:par>
                  <p:par>
                    <p:cTn fill="hold" id="130">
                      <p:stCondLst>
                        <p:cond delay="indefinite"/>
                      </p:stCondLst>
                      <p:childTnLst>
                        <p:par>
                          <p:cTn fill="hold" id="131">
                            <p:stCondLst>
                              <p:cond delay="0"/>
                            </p:stCondLst>
                            <p:childTnLst>
                              <p:par>
                                <p:cTn fill="hold" id="132" nodeType="clickEffect" presetClass="entr" presetID="54">
                                  <p:stCondLst>
                                    <p:cond delay="0"/>
                                  </p:stCondLst>
                                  <p:childTnLst>
                                    <p:set>
                                      <p:cBhvr>
                                        <p:cTn dur="1" fill="hold" id="133">
                                          <p:stCondLst>
                                            <p:cond delay="0"/>
                                          </p:stCondLst>
                                        </p:cTn>
                                        <p:tgtEl>
                                          <p:spTgt spid="84"/>
                                        </p:tgtEl>
                                        <p:attrNameLst>
                                          <p:attrName>style.visibility</p:attrName>
                                        </p:attrNameLst>
                                      </p:cBhvr>
                                      <p:to>
                                        <p:strVal val="visible"/>
                                      </p:to>
                                    </p:set>
                                    <p:anim calcmode="lin" valueType="str">
                                      <p:cBhvr additive="repl">
                                        <p:cTn dur="500" fill="hold" id="134"/>
                                        <p:tgtEl>
                                          <p:spTgt spid="84"/>
                                        </p:tgtEl>
                                      </p:cBhvr>
                                      <p:tavLst>
                                        <p:tav tm="0">
                                          <p:val>
                                            <p:strVal val="width*0.05"/>
                                          </p:val>
                                        </p:tav>
                                        <p:tav tm="100000">
                                          <p:val>
                                            <p:strVal val="width"/>
                                          </p:val>
                                        </p:tav>
                                      </p:tavLst>
                                    </p:anim>
                                    <p:anim calcmode="lin" valueType="str">
                                      <p:cBhvr additive="repl">
                                        <p:cTn dur="500" fill="hold" id="135"/>
                                        <p:tgtEl>
                                          <p:spTgt spid="84"/>
                                        </p:tgtEl>
                                      </p:cBhvr>
                                      <p:tavLst>
                                        <p:tav tm="0">
                                          <p:val>
                                            <p:strVal val="height"/>
                                          </p:val>
                                        </p:tav>
                                        <p:tav tm="100000">
                                          <p:val>
                                            <p:strVal val="height"/>
                                          </p:val>
                                        </p:tav>
                                      </p:tavLst>
                                    </p:anim>
                                    <p:anim calcmode="lin" valueType="num">
                                      <p:cBhvr additive="repl">
                                        <p:cTn dur="500" fill="hold" id="136"/>
                                        <p:tgtEl>
                                          <p:spTgt spid="84"/>
                                        </p:tgtEl>
                                        <p:attrNameLst>
                                          <p:attrName>ppt_x</p:attrName>
                                        </p:attrNameLst>
                                      </p:cBhvr>
                                      <p:tavLst>
                                        <p:tav tm="0">
                                          <p:val>
                                            <p:strVal val="#ppt_x-.2"/>
                                          </p:val>
                                        </p:tav>
                                        <p:tav tm="100000">
                                          <p:val>
                                            <p:strVal val="#ppt_x"/>
                                          </p:val>
                                        </p:tav>
                                      </p:tavLst>
                                    </p:anim>
                                    <p:anim calcmode="lin" valueType="num">
                                      <p:cBhvr additive="repl">
                                        <p:cTn dur="500" fill="hold" id="137"/>
                                        <p:tgtEl>
                                          <p:spTgt spid="84"/>
                                        </p:tgtEl>
                                        <p:attrNameLst>
                                          <p:attrName>ppt_y</p:attrName>
                                        </p:attrNameLst>
                                      </p:cBhvr>
                                      <p:tavLst>
                                        <p:tav tm="0">
                                          <p:val>
                                            <p:strVal val="#ppt_y"/>
                                          </p:val>
                                        </p:tav>
                                        <p:tav tm="100000">
                                          <p:val>
                                            <p:strVal val="#ppt_y"/>
                                          </p:val>
                                        </p:tav>
                                      </p:tavLst>
                                    </p:anim>
                                    <p:animEffect filter="fade" transition="in">
                                      <p:cBhvr additive="repl">
                                        <p:cTn dur="500" fill="freeze" id="138"/>
                                        <p:tgtEl>
                                          <p:spTgt spid="84"/>
                                        </p:tgtEl>
                                      </p:cBhvr>
                                    </p:animEffect>
                                  </p:childTnLst>
                                </p:cTn>
                              </p:par>
                            </p:childTnLst>
                          </p:cTn>
                        </p:par>
                      </p:childTnLst>
                    </p:cTn>
                  </p:par>
                  <p:par>
                    <p:cTn fill="hold" id="139">
                      <p:stCondLst>
                        <p:cond delay="indefinite"/>
                      </p:stCondLst>
                      <p:childTnLst>
                        <p:par>
                          <p:cTn fill="hold" id="140">
                            <p:stCondLst>
                              <p:cond delay="0"/>
                            </p:stCondLst>
                            <p:childTnLst>
                              <p:par>
                                <p:cTn fill="hold" id="141" nodeType="clickEffect" presetClass="entr" presetID="54">
                                  <p:stCondLst>
                                    <p:cond delay="0"/>
                                  </p:stCondLst>
                                  <p:childTnLst>
                                    <p:set>
                                      <p:cBhvr>
                                        <p:cTn dur="1" fill="hold" id="142">
                                          <p:stCondLst>
                                            <p:cond delay="0"/>
                                          </p:stCondLst>
                                        </p:cTn>
                                        <p:tgtEl>
                                          <p:spTgt spid="85"/>
                                        </p:tgtEl>
                                        <p:attrNameLst>
                                          <p:attrName>style.visibility</p:attrName>
                                        </p:attrNameLst>
                                      </p:cBhvr>
                                      <p:to>
                                        <p:strVal val="visible"/>
                                      </p:to>
                                    </p:set>
                                    <p:anim calcmode="lin" valueType="str">
                                      <p:cBhvr additive="repl">
                                        <p:cTn dur="500" fill="hold" id="143"/>
                                        <p:tgtEl>
                                          <p:spTgt spid="85"/>
                                        </p:tgtEl>
                                      </p:cBhvr>
                                      <p:tavLst>
                                        <p:tav tm="0">
                                          <p:val>
                                            <p:strVal val="width*0.05"/>
                                          </p:val>
                                        </p:tav>
                                        <p:tav tm="100000">
                                          <p:val>
                                            <p:strVal val="width"/>
                                          </p:val>
                                        </p:tav>
                                      </p:tavLst>
                                    </p:anim>
                                    <p:anim calcmode="lin" valueType="str">
                                      <p:cBhvr additive="repl">
                                        <p:cTn dur="500" fill="hold" id="144"/>
                                        <p:tgtEl>
                                          <p:spTgt spid="85"/>
                                        </p:tgtEl>
                                      </p:cBhvr>
                                      <p:tavLst>
                                        <p:tav tm="0">
                                          <p:val>
                                            <p:strVal val="height"/>
                                          </p:val>
                                        </p:tav>
                                        <p:tav tm="100000">
                                          <p:val>
                                            <p:strVal val="height"/>
                                          </p:val>
                                        </p:tav>
                                      </p:tavLst>
                                    </p:anim>
                                    <p:anim calcmode="lin" valueType="num">
                                      <p:cBhvr additive="repl">
                                        <p:cTn dur="500" fill="hold" id="145"/>
                                        <p:tgtEl>
                                          <p:spTgt spid="85"/>
                                        </p:tgtEl>
                                        <p:attrNameLst>
                                          <p:attrName>ppt_x</p:attrName>
                                        </p:attrNameLst>
                                      </p:cBhvr>
                                      <p:tavLst>
                                        <p:tav tm="0">
                                          <p:val>
                                            <p:strVal val="#ppt_x-.2"/>
                                          </p:val>
                                        </p:tav>
                                        <p:tav tm="100000">
                                          <p:val>
                                            <p:strVal val="#ppt_x"/>
                                          </p:val>
                                        </p:tav>
                                      </p:tavLst>
                                    </p:anim>
                                    <p:anim calcmode="lin" valueType="num">
                                      <p:cBhvr additive="repl">
                                        <p:cTn dur="500" fill="hold" id="146"/>
                                        <p:tgtEl>
                                          <p:spTgt spid="85"/>
                                        </p:tgtEl>
                                        <p:attrNameLst>
                                          <p:attrName>ppt_y</p:attrName>
                                        </p:attrNameLst>
                                      </p:cBhvr>
                                      <p:tavLst>
                                        <p:tav tm="0">
                                          <p:val>
                                            <p:strVal val="#ppt_y"/>
                                          </p:val>
                                        </p:tav>
                                        <p:tav tm="100000">
                                          <p:val>
                                            <p:strVal val="#ppt_y"/>
                                          </p:val>
                                        </p:tav>
                                      </p:tavLst>
                                    </p:anim>
                                    <p:animEffect filter="fade" transition="in">
                                      <p:cBhvr additive="repl">
                                        <p:cTn dur="500" fill="freeze" id="147"/>
                                        <p:tgtEl>
                                          <p:spTgt spid="85"/>
                                        </p:tgtEl>
                                      </p:cBhvr>
                                    </p:animEffect>
                                  </p:childTnLst>
                                </p:cTn>
                              </p:par>
                            </p:childTnLst>
                          </p:cTn>
                        </p:par>
                      </p:childTnLst>
                    </p:cTn>
                  </p:par>
                  <p:par>
                    <p:cTn fill="hold" id="148">
                      <p:stCondLst>
                        <p:cond delay="indefinite"/>
                      </p:stCondLst>
                      <p:childTnLst>
                        <p:par>
                          <p:cTn fill="hold" id="149">
                            <p:stCondLst>
                              <p:cond delay="0"/>
                            </p:stCondLst>
                            <p:childTnLst>
                              <p:par>
                                <p:cTn fill="hold" id="150" nodeType="clickEffect" presetClass="entr" presetID="54">
                                  <p:stCondLst>
                                    <p:cond delay="0"/>
                                  </p:stCondLst>
                                  <p:childTnLst>
                                    <p:set>
                                      <p:cBhvr>
                                        <p:cTn dur="1" fill="hold" id="151">
                                          <p:stCondLst>
                                            <p:cond delay="0"/>
                                          </p:stCondLst>
                                        </p:cTn>
                                        <p:tgtEl>
                                          <p:spTgt spid="86"/>
                                        </p:tgtEl>
                                        <p:attrNameLst>
                                          <p:attrName>style.visibility</p:attrName>
                                        </p:attrNameLst>
                                      </p:cBhvr>
                                      <p:to>
                                        <p:strVal val="visible"/>
                                      </p:to>
                                    </p:set>
                                    <p:anim calcmode="lin" valueType="str">
                                      <p:cBhvr additive="repl">
                                        <p:cTn dur="500" fill="hold" id="152"/>
                                        <p:tgtEl>
                                          <p:spTgt spid="86"/>
                                        </p:tgtEl>
                                      </p:cBhvr>
                                      <p:tavLst>
                                        <p:tav tm="0">
                                          <p:val>
                                            <p:strVal val="width*0.05"/>
                                          </p:val>
                                        </p:tav>
                                        <p:tav tm="100000">
                                          <p:val>
                                            <p:strVal val="width"/>
                                          </p:val>
                                        </p:tav>
                                      </p:tavLst>
                                    </p:anim>
                                    <p:anim calcmode="lin" valueType="str">
                                      <p:cBhvr additive="repl">
                                        <p:cTn dur="500" fill="hold" id="153"/>
                                        <p:tgtEl>
                                          <p:spTgt spid="86"/>
                                        </p:tgtEl>
                                      </p:cBhvr>
                                      <p:tavLst>
                                        <p:tav tm="0">
                                          <p:val>
                                            <p:strVal val="height"/>
                                          </p:val>
                                        </p:tav>
                                        <p:tav tm="100000">
                                          <p:val>
                                            <p:strVal val="height"/>
                                          </p:val>
                                        </p:tav>
                                      </p:tavLst>
                                    </p:anim>
                                    <p:anim calcmode="lin" valueType="num">
                                      <p:cBhvr additive="repl">
                                        <p:cTn dur="500" fill="hold" id="154"/>
                                        <p:tgtEl>
                                          <p:spTgt spid="86"/>
                                        </p:tgtEl>
                                        <p:attrNameLst>
                                          <p:attrName>ppt_x</p:attrName>
                                        </p:attrNameLst>
                                      </p:cBhvr>
                                      <p:tavLst>
                                        <p:tav tm="0">
                                          <p:val>
                                            <p:strVal val="#ppt_x-.2"/>
                                          </p:val>
                                        </p:tav>
                                        <p:tav tm="100000">
                                          <p:val>
                                            <p:strVal val="#ppt_x"/>
                                          </p:val>
                                        </p:tav>
                                      </p:tavLst>
                                    </p:anim>
                                    <p:anim calcmode="lin" valueType="num">
                                      <p:cBhvr additive="repl">
                                        <p:cTn dur="500" fill="hold" id="155"/>
                                        <p:tgtEl>
                                          <p:spTgt spid="86"/>
                                        </p:tgtEl>
                                        <p:attrNameLst>
                                          <p:attrName>ppt_y</p:attrName>
                                        </p:attrNameLst>
                                      </p:cBhvr>
                                      <p:tavLst>
                                        <p:tav tm="0">
                                          <p:val>
                                            <p:strVal val="#ppt_y"/>
                                          </p:val>
                                        </p:tav>
                                        <p:tav tm="100000">
                                          <p:val>
                                            <p:strVal val="#ppt_y"/>
                                          </p:val>
                                        </p:tav>
                                      </p:tavLst>
                                    </p:anim>
                                    <p:animEffect filter="fade" transition="in">
                                      <p:cBhvr additive="repl">
                                        <p:cTn dur="500" fill="freeze" id="156"/>
                                        <p:tgtEl>
                                          <p:spTgt spid="8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457200" y="1052640"/>
            <a:ext cx="8228880" cy="5072760"/>
          </a:xfrm>
          <a:prstGeom prst="rect">
            <a:avLst/>
          </a:prstGeom>
        </p:spPr>
        <p:txBody>
          <a:bodyPr bIns="45000" lIns="90000" rIns="90000" tIns="45000"/>
          <a:p>
            <a:pPr algn="just">
              <a:lnSpc>
                <a:spcPct val="100000"/>
              </a:lnSpc>
            </a:pPr>
            <a:r>
              <a:rPr b="1" i="1" lang="ru-RU" sz="3200">
                <a:solidFill>
                  <a:srgbClr val="10243e"/>
                </a:solidFill>
                <a:latin typeface="Palatino Linotype"/>
              </a:rPr>
              <a:t>	</a:t>
            </a:r>
            <a:r>
              <a:rPr b="1" i="1" lang="ru-RU" sz="3200">
                <a:solidFill>
                  <a:srgbClr val="10243e"/>
                </a:solidFill>
                <a:latin typeface="Palatino Linotype"/>
              </a:rPr>
              <a:t>	</a:t>
            </a:r>
            <a:r>
              <a:rPr b="1" i="1" lang="ru-RU" sz="3200">
                <a:solidFill>
                  <a:srgbClr val="10243e"/>
                </a:solidFill>
                <a:latin typeface="Palatino Linotype"/>
              </a:rPr>
              <a:t>Тұлғалық құндылықтардың барьерлік-іске асырушылық конструктін ересек тұлғаның дамуы ретінде қарастуға болады. Ол тұлғаның терең құрылымдарында жүзеге асады. Оның қызметі келесі режим арқылы іске асады: адамның өзін-өзі дамыту мүмкіндігі шектелген жағдайда, адам өзінің мағыналық горизонтын кеңейтеді. Осы режимдердің алмасып отыруы, адам тұлғасының дамуының </a:t>
            </a:r>
            <a:r>
              <a:rPr b="1" i="1" lang="ru-RU" sz="3200">
                <a:solidFill>
                  <a:srgbClr val="ff0000"/>
                </a:solidFill>
                <a:latin typeface="Palatino Linotype"/>
              </a:rPr>
              <a:t>«ішкі логикасын» </a:t>
            </a:r>
            <a:r>
              <a:rPr b="1" i="1" lang="ru-RU" sz="3200">
                <a:solidFill>
                  <a:srgbClr val="10243e"/>
                </a:solidFill>
                <a:latin typeface="Palatino Linotype"/>
              </a:rPr>
              <a:t>көрсетеді. </a:t>
            </a: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CustomShape 1"/>
          <p:cNvSpPr/>
          <p:nvPr/>
        </p:nvSpPr>
        <p:spPr>
          <a:xfrm>
            <a:off x="457200" y="1600200"/>
            <a:ext cx="8228880" cy="4525200"/>
          </a:xfrm>
          <a:prstGeom prst="rect">
            <a:avLst/>
          </a:prstGeom>
        </p:spPr>
        <p:txBody>
          <a:bodyPr bIns="45000" lIns="90000" rIns="90000" tIns="45000"/>
          <a:p>
            <a:pPr algn="ctr">
              <a:lnSpc>
                <a:spcPct val="100000"/>
              </a:lnSpc>
            </a:pPr>
            <a:r>
              <a:rPr b="1" i="1" lang="ru-RU" sz="4000">
                <a:solidFill>
                  <a:srgbClr val="10243e"/>
                </a:solidFill>
                <a:latin typeface="Palatino Linotype"/>
              </a:rPr>
              <a:t>Ешқандай ішкі тосқауыл болмай, тек қана мақсаттарыңызды жүзеге асыра беріңіздер!</a:t>
            </a:r>
            <a:endParaRPr/>
          </a:p>
          <a:p>
            <a:pPr algn="ctr">
              <a:lnSpc>
                <a:spcPct val="100000"/>
              </a:lnSpc>
            </a:pPr>
            <a:r>
              <a:rPr b="1" i="1" lang="ru-RU" sz="4000">
                <a:solidFill>
                  <a:srgbClr val="10243e"/>
                </a:solidFill>
                <a:latin typeface="Palatino Linotype"/>
              </a:rPr>
              <a:t>Тақырып пайдалы болғанына сенемін!</a:t>
            </a:r>
            <a:endParaRPr/>
          </a:p>
          <a:p>
            <a:pPr algn="ctr">
              <a:lnSpc>
                <a:spcPct val="100000"/>
              </a:lnSpc>
            </a:pPr>
            <a:endParaRPr/>
          </a:p>
        </p:txBody>
      </p:sp>
    </p:spTree>
  </p:cSld>
  <p:timing>
    <p:tnLst>
      <p:par>
        <p:cTn dur="indefinite" id="157" nodeType="tmRoot" restart="never">
          <p:childTnLst>
            <p:seq>
              <p:cTn dur="indefinite" id="158" nodeType="mainSeq">
                <p:childTnLst>
                  <p:par>
                    <p:cTn fill="hold" id="159">
                      <p:stCondLst>
                        <p:cond delay="indefinite"/>
                      </p:stCondLst>
                      <p:childTnLst>
                        <p:par>
                          <p:cTn fill="hold" id="160">
                            <p:stCondLst>
                              <p:cond delay="0"/>
                            </p:stCondLst>
                            <p:childTnLst>
                              <p:par>
                                <p:cTn fill="hold" id="161" nodeType="clickEffect" presetClass="entr" presetID="3" presetSubtype="10">
                                  <p:stCondLst>
                                    <p:cond delay="0"/>
                                  </p:stCondLst>
                                  <p:childTnLst>
                                    <p:set>
                                      <p:cBhvr>
                                        <p:cTn dur="1" fill="hold" id="162">
                                          <p:stCondLst>
                                            <p:cond delay="0"/>
                                          </p:stCondLst>
                                        </p:cTn>
                                        <p:tgtEl>
                                          <p:spTgt spid="88">
                                            <p:txEl>
                                              <p:pRg end="81" st="0"/>
                                            </p:txEl>
                                          </p:spTgt>
                                        </p:tgtEl>
                                        <p:attrNameLst>
                                          <p:attrName>style.visibility</p:attrName>
                                        </p:attrNameLst>
                                      </p:cBhvr>
                                      <p:to>
                                        <p:strVal val="visible"/>
                                      </p:to>
                                    </p:set>
                                    <p:animEffect filter="blinds(horizontal)" transition="in">
                                      <p:cBhvr additive="repl">
                                        <p:cTn dur="500" fill="freeze" id="163"/>
                                        <p:tgtEl>
                                          <p:spTgt spid="88">
                                            <p:txEl>
                                              <p:pRg end="81" st="0"/>
                                            </p:txEl>
                                          </p:spTgt>
                                        </p:tgtEl>
                                      </p:cBhvr>
                                    </p:animEffect>
                                  </p:childTnLst>
                                </p:cTn>
                              </p:par>
                            </p:childTnLst>
                          </p:cTn>
                        </p:par>
                      </p:childTnLst>
                    </p:cTn>
                  </p:par>
                  <p:par>
                    <p:cTn fill="hold" id="164">
                      <p:stCondLst>
                        <p:cond delay="indefinite"/>
                      </p:stCondLst>
                      <p:childTnLst>
                        <p:par>
                          <p:cTn fill="hold" id="165">
                            <p:stCondLst>
                              <p:cond delay="0"/>
                            </p:stCondLst>
                            <p:childTnLst>
                              <p:par>
                                <p:cTn fill="hold" id="166" nodeType="clickEffect" presetClass="entr" presetID="3" presetSubtype="10">
                                  <p:stCondLst>
                                    <p:cond delay="0"/>
                                  </p:stCondLst>
                                  <p:childTnLst>
                                    <p:set>
                                      <p:cBhvr>
                                        <p:cTn dur="1" fill="hold" id="167">
                                          <p:stCondLst>
                                            <p:cond delay="0"/>
                                          </p:stCondLst>
                                        </p:cTn>
                                        <p:tgtEl>
                                          <p:spTgt spid="88">
                                            <p:txEl>
                                              <p:pRg end="117" st="117"/>
                                            </p:txEl>
                                          </p:spTgt>
                                        </p:tgtEl>
                                        <p:attrNameLst>
                                          <p:attrName>style.visibility</p:attrName>
                                        </p:attrNameLst>
                                      </p:cBhvr>
                                      <p:to>
                                        <p:strVal val="visible"/>
                                      </p:to>
                                    </p:set>
                                    <p:animEffect filter="blinds(horizontal)" transition="in">
                                      <p:cBhvr additive="repl">
                                        <p:cTn dur="500" fill="freeze" id="168"/>
                                        <p:tgtEl>
                                          <p:spTgt spid="88">
                                            <p:txEl>
                                              <p:pRg end="117" st="117"/>
                                            </p:txEl>
                                          </p:spTgt>
                                        </p:tgtEl>
                                      </p:cBhvr>
                                    </p:animEffect>
                                  </p:childTnLst>
                                </p:cTn>
                              </p:par>
                            </p:childTnLst>
                          </p:cTn>
                        </p:par>
                      </p:childTnLst>
                    </p:cTn>
                  </p:par>
                  <p:par>
                    <p:cTn fill="hold" id="169">
                      <p:stCondLst>
                        <p:cond delay="indefinite"/>
                      </p:stCondLst>
                      <p:childTnLst>
                        <p:par>
                          <p:cTn fill="hold" id="170">
                            <p:stCondLst>
                              <p:cond delay="0"/>
                            </p:stCondLst>
                            <p:childTnLst>
                              <p:par>
                                <p:cTn fill="hold" id="171" nodeType="clickEffect" presetClass="emph" presetID="16">
                                  <p:stCondLst>
                                    <p:cond delay="0"/>
                                  </p:stCondLst>
                                  <p:childTnLst>
                                    <p:set>
                                      <p:cBhvr>
                                        <p:cTn dur="500" fill="hold" id="172"/>
                                        <p:tgtEl>
                                          <p:spTgt spid="88">
                                            <p:txEl>
                                              <p:pRg end="81" st="0"/>
                                            </p:txEl>
                                          </p:spTgt>
                                        </p:tgtEl>
                                      </p:cBhvr>
                                      <p:to/>
                                    </p:set>
                                    <p:set>
                                      <p:cBhvr>
                                        <p:cTn dur="500" fill="hold" id="173"/>
                                        <p:tgtEl>
                                          <p:spTgt spid="88">
                                            <p:txEl>
                                              <p:pRg end="81" st="0"/>
                                            </p:txEl>
                                          </p:spTgt>
                                        </p:tgtEl>
                                      </p:cBhvr>
                                      <p:to/>
                                    </p:set>
                                    <p:set>
                                      <p:cBhvr>
                                        <p:cTn dur="500" fill="hold" id="174"/>
                                        <p:tgtEl>
                                          <p:spTgt spid="88">
                                            <p:txEl>
                                              <p:pRg end="81" st="0"/>
                                            </p:txEl>
                                          </p:spTgt>
                                        </p:tgtEl>
                                      </p:cBhvr>
                                    </p:set>
                                  </p:childTnLst>
                                </p:cTn>
                              </p:par>
                            </p:childTnLst>
                          </p:cTn>
                        </p:par>
                      </p:childTnLst>
                    </p:cTn>
                  </p:par>
                  <p:par>
                    <p:cTn fill="hold" id="175">
                      <p:stCondLst>
                        <p:cond delay="indefinite"/>
                      </p:stCondLst>
                      <p:childTnLst>
                        <p:par>
                          <p:cTn fill="hold" id="176">
                            <p:stCondLst>
                              <p:cond delay="0"/>
                            </p:stCondLst>
                            <p:childTnLst>
                              <p:par>
                                <p:cTn fill="hold" id="177" nodeType="clickEffect" presetClass="emph" presetID="16">
                                  <p:stCondLst>
                                    <p:cond delay="0"/>
                                  </p:stCondLst>
                                  <p:childTnLst>
                                    <p:set>
                                      <p:cBhvr>
                                        <p:cTn dur="500" fill="hold" id="178"/>
                                        <p:tgtEl>
                                          <p:spTgt spid="88">
                                            <p:txEl>
                                              <p:pRg end="117" st="117"/>
                                            </p:txEl>
                                          </p:spTgt>
                                        </p:tgtEl>
                                      </p:cBhvr>
                                      <p:to/>
                                    </p:set>
                                    <p:set>
                                      <p:cBhvr>
                                        <p:cTn dur="500" fill="hold" id="179"/>
                                        <p:tgtEl>
                                          <p:spTgt spid="88">
                                            <p:txEl>
                                              <p:pRg end="117" st="117"/>
                                            </p:txEl>
                                          </p:spTgt>
                                        </p:tgtEl>
                                      </p:cBhvr>
                                      <p:to/>
                                    </p:set>
                                    <p:set>
                                      <p:cBhvr>
                                        <p:cTn dur="500" fill="hold" id="180"/>
                                        <p:tgtEl>
                                          <p:spTgt spid="88">
                                            <p:txEl>
                                              <p:pRg end="117" st="117"/>
                                            </p:txEl>
                                          </p:spTgt>
                                        </p:tgtEl>
                                      </p:cBhvr>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CustomShape 1"/>
          <p:cNvSpPr/>
          <p:nvPr/>
        </p:nvSpPr>
        <p:spPr>
          <a:xfrm>
            <a:off x="457200" y="332640"/>
            <a:ext cx="8228880" cy="5792760"/>
          </a:xfrm>
          <a:prstGeom prst="rect">
            <a:avLst/>
          </a:prstGeom>
        </p:spPr>
        <p:txBody>
          <a:bodyPr bIns="45000" lIns="90000" rIns="90000" tIns="45000"/>
          <a:p>
            <a:pPr algn="just">
              <a:lnSpc>
                <a:spcPct val="100000"/>
              </a:lnSpc>
            </a:pPr>
            <a:r>
              <a:rPr lang="ru-RU" sz="2400">
                <a:solidFill>
                  <a:srgbClr val="10243e"/>
                </a:solidFill>
                <a:latin typeface="Palatino Linotype"/>
              </a:rPr>
              <a:t>	</a:t>
            </a:r>
            <a:r>
              <a:rPr lang="ru-RU" sz="2400">
                <a:solidFill>
                  <a:srgbClr val="10243e"/>
                </a:solidFill>
                <a:latin typeface="Palatino Linotype"/>
              </a:rPr>
              <a:t>	</a:t>
            </a:r>
            <a:r>
              <a:rPr lang="ru-RU" sz="2400">
                <a:solidFill>
                  <a:srgbClr val="10243e"/>
                </a:solidFill>
                <a:latin typeface="Palatino Linotype"/>
              </a:rPr>
              <a:t>Л. И. Божович ілімдерінің бір идеясы тұлғаны психикалық өмірдің және адам іс-әрекетінің бүтінділігін қамтамасыз ететін психикалық құрылу деп айтқан. Тұлға дамуында кілттік сәттердің бірі ретінде адамның саналы және мотивациялық жүйені бүтін құрастыру арқасында қажеттіліктердің табиғи формадан жоғарғы, адами формаға өтуі болып табылады. Ерекше тұлғалық жаңа құрылымды белгілеу үшін </a:t>
            </a:r>
            <a:r>
              <a:rPr i="1" lang="ru-RU" sz="2400">
                <a:solidFill>
                  <a:srgbClr val="ff0000"/>
                </a:solidFill>
                <a:latin typeface="Palatino Linotype"/>
              </a:rPr>
              <a:t>ішкі позиция</a:t>
            </a:r>
            <a:r>
              <a:rPr lang="ru-RU" sz="2400">
                <a:solidFill>
                  <a:srgbClr val="ff0000"/>
                </a:solidFill>
                <a:latin typeface="Palatino Linotype"/>
              </a:rPr>
              <a:t> </a:t>
            </a:r>
            <a:r>
              <a:rPr lang="ru-RU" sz="2400">
                <a:solidFill>
                  <a:srgbClr val="10243e"/>
                </a:solidFill>
                <a:latin typeface="Palatino Linotype"/>
              </a:rPr>
              <a:t>ұғымы енгізілді. Сыртқы ортаның әсері арқылы ішкі позиция жаңа психикалық қасиеттердің дамуының қозғалғыш күші болып табылады және адамның шынайылыққа, өзіне деген қатынас жүйесін анықтайды: «...даму процесінде баланың өзіндік ішкі дүниесі пайда болады және ол оны шынайы қабылдағандықтан, баланың болашақ дамуының факторы, қайнар көзі ретінде қалыптасады». </a:t>
            </a:r>
            <a:endParaRPr/>
          </a:p>
        </p:txBody>
      </p:sp>
    </p:spTree>
  </p:cSld>
  <p:transition>
    <p:dissolve/>
  </p:transition>
  <p:timing>
    <p:tnLst>
      <p:par>
        <p:cTn dur="indefinite" id="13" nodeType="tmRoot" restart="never">
          <p:childTnLst>
            <p:seq>
              <p:cTn dur="indefinite" id="14" nodeType="mainSeq">
                <p:childTnLst>
                  <p:par>
                    <p:cTn fill="hold" id="15">
                      <p:stCondLst>
                        <p:cond delay="indefinite"/>
                      </p:stCondLst>
                      <p:childTnLst>
                        <p:par>
                          <p:cTn fill="hold" id="16">
                            <p:stCondLst>
                              <p:cond delay="0"/>
                            </p:stCondLst>
                            <p:childTnLst>
                              <p:par>
                                <p:cTn fill="hold" id="17" nodeType="clickEffect" presetClass="entr" presetID="16" presetSubtype="26">
                                  <p:stCondLst>
                                    <p:cond delay="0"/>
                                  </p:stCondLst>
                                  <p:childTnLst>
                                    <p:set>
                                      <p:cBhvr>
                                        <p:cTn dur="1" fill="hold" id="18">
                                          <p:stCondLst>
                                            <p:cond delay="0"/>
                                          </p:stCondLst>
                                        </p:cTn>
                                        <p:tgtEl>
                                          <p:spTgt spid="70">
                                            <p:txEl>
                                              <p:pRg end="757" st="0"/>
                                            </p:txEl>
                                          </p:spTgt>
                                        </p:tgtEl>
                                        <p:attrNameLst>
                                          <p:attrName>style.visibility</p:attrName>
                                        </p:attrNameLst>
                                      </p:cBhvr>
                                      <p:to>
                                        <p:strVal val="visible"/>
                                      </p:to>
                                    </p:set>
                                    <p:animEffect filter="barn(inHorizontal)" transition="out">
                                      <p:cBhvr additive="repl">
                                        <p:cTn dur="500" fill="freeze" id="19"/>
                                        <p:tgtEl>
                                          <p:spTgt spid="70">
                                            <p:txEl>
                                              <p:pRg end="757"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71" name="Picture 2"/>
          <p:cNvPicPr/>
          <p:nvPr/>
        </p:nvPicPr>
        <p:blipFill>
          <a:blip r:embed="rId1"/>
          <a:stretch>
            <a:fillRect/>
          </a:stretch>
        </p:blipFill>
        <p:spPr>
          <a:xfrm>
            <a:off x="0" y="0"/>
            <a:ext cx="9143280" cy="6857280"/>
          </a:xfrm>
          <a:prstGeom prst="rect">
            <a:avLst/>
          </a:prstGeom>
        </p:spPr>
      </p:pic>
      <p:pic>
        <p:nvPicPr>
          <p:cNvPr descr="" id="72" name="Picture 4"/>
          <p:cNvPicPr/>
          <p:nvPr/>
        </p:nvPicPr>
        <p:blipFill>
          <a:blip r:embed="rId2"/>
          <a:stretch>
            <a:fillRect/>
          </a:stretch>
        </p:blipFill>
        <p:spPr>
          <a:xfrm>
            <a:off x="0" y="0"/>
            <a:ext cx="9143280" cy="6864480"/>
          </a:xfrm>
          <a:prstGeom prst="rect">
            <a:avLst/>
          </a:prstGeom>
        </p:spPr>
      </p:pic>
    </p:spTree>
  </p:cSld>
  <p:timing>
    <p:tnLst>
      <p:par>
        <p:cTn dur="indefinite" id="20" nodeType="tmRoot" restart="never">
          <p:childTnLst>
            <p:seq>
              <p:cTn dur="indefinite" id="21" nodeType="mainSeq">
                <p:childTnLst>
                  <p:par>
                    <p:cTn fill="hold" id="22">
                      <p:stCondLst>
                        <p:cond delay="indefinite"/>
                      </p:stCondLst>
                      <p:childTnLst>
                        <p:par>
                          <p:cTn fill="hold" id="23">
                            <p:stCondLst>
                              <p:cond delay="0"/>
                            </p:stCondLst>
                            <p:childTnLst>
                              <p:par>
                                <p:cTn fill="hold" id="24" nodeType="clickEffect" presetClass="entr" presetID="21" presetSubtype="4">
                                  <p:stCondLst>
                                    <p:cond delay="0"/>
                                  </p:stCondLst>
                                  <p:childTnLst>
                                    <p:set>
                                      <p:cBhvr>
                                        <p:cTn dur="1" fill="hold" id="25">
                                          <p:stCondLst>
                                            <p:cond delay="0"/>
                                          </p:stCondLst>
                                        </p:cTn>
                                        <p:tgtEl>
                                          <p:spTgt spid="71"/>
                                        </p:tgtEl>
                                        <p:attrNameLst>
                                          <p:attrName>style.visibility</p:attrName>
                                        </p:attrNameLst>
                                      </p:cBhvr>
                                      <p:to>
                                        <p:strVal val="visible"/>
                                      </p:to>
                                    </p:set>
                                    <p:animEffect filter="wheel(4)" transition="in">
                                      <p:cBhvr additive="repl">
                                        <p:cTn dur="2000" fill="freeze" id="26"/>
                                        <p:tgtEl>
                                          <p:spTgt spid="71"/>
                                        </p:tgtEl>
                                      </p:cBhvr>
                                    </p:animEffec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5" presetSubtype="10">
                                  <p:stCondLst>
                                    <p:cond delay="0"/>
                                  </p:stCondLst>
                                  <p:childTnLst>
                                    <p:set>
                                      <p:cBhvr>
                                        <p:cTn dur="1" fill="hold" id="30">
                                          <p:stCondLst>
                                            <p:cond delay="0"/>
                                          </p:stCondLst>
                                        </p:cTn>
                                        <p:tgtEl>
                                          <p:spTgt spid="72"/>
                                        </p:tgtEl>
                                        <p:attrNameLst>
                                          <p:attrName>style.visibility</p:attrName>
                                        </p:attrNameLst>
                                      </p:cBhvr>
                                      <p:to>
                                        <p:strVal val="visible"/>
                                      </p:to>
                                    </p:set>
                                    <p:animEffect filter="checkerboard(across)" transition="in">
                                      <p:cBhvr additive="repl">
                                        <p:cTn dur="500" fill="freeze" id="31"/>
                                        <p:tgtEl>
                                          <p:spTgt spid="7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3" name="CustomShape 1"/>
          <p:cNvSpPr/>
          <p:nvPr/>
        </p:nvSpPr>
        <p:spPr>
          <a:xfrm>
            <a:off x="457200" y="1196640"/>
            <a:ext cx="8228880" cy="4928760"/>
          </a:xfrm>
          <a:prstGeom prst="rect">
            <a:avLst/>
          </a:prstGeom>
        </p:spPr>
        <p:txBody>
          <a:bodyPr bIns="45000" lIns="90000" rIns="90000" tIns="45000"/>
          <a:p>
            <a:pPr algn="just">
              <a:lnSpc>
                <a:spcPct val="100000"/>
              </a:lnSpc>
            </a:pPr>
            <a:r>
              <a:rPr b="1" i="1" lang="ru-RU" sz="3200">
                <a:solidFill>
                  <a:srgbClr val="10243e"/>
                </a:solidFill>
                <a:latin typeface="Palatino Linotype"/>
              </a:rPr>
              <a:t>	</a:t>
            </a:r>
            <a:r>
              <a:rPr b="1" i="1" lang="ru-RU" sz="3200">
                <a:solidFill>
                  <a:srgbClr val="10243e"/>
                </a:solidFill>
                <a:latin typeface="Palatino Linotype"/>
              </a:rPr>
              <a:t>	</a:t>
            </a:r>
            <a:r>
              <a:rPr b="1" i="1" lang="ru-RU" sz="3200">
                <a:solidFill>
                  <a:srgbClr val="10243e"/>
                </a:solidFill>
                <a:latin typeface="Palatino Linotype"/>
              </a:rPr>
              <a:t>Ішкі позиция ортадағы мүмкіндіктер және шарттармен байланысты баланың қажеттіліктер жүйесі мен ұмтылысы ерекшеленеді. Бұл идеяны толықтыру бала тұлғасының дамуы материалдары негізінде болды, бірақ Л. И. Божович сонымен қатар ересек кезеңдегі ішкі позицияның болу мүмкіндігін айтты. Лидия Ильинична мотивацияның  субъективті жағын, сезімді, әсерленушілікті адамның оның шынайы ортасымен өзара қарым-қатынасының динамикалық аспектісінің көрінісі ретінде оған назар аударды.</a:t>
            </a:r>
            <a:endParaRPr/>
          </a:p>
        </p:txBody>
      </p:sp>
    </p:spTree>
  </p:cSld>
  <p:transition>
    <p:wipe dir="r"/>
  </p:transition>
  <p:timing>
    <p:tnLst>
      <p:par>
        <p:cTn dur="indefinite" id="32" nodeType="tmRoot" restart="never">
          <p:childTnLst>
            <p:seq>
              <p:cTn dur="indefinite" id="33" nodeType="mainSeq">
                <p:childTnLst>
                  <p:par>
                    <p:cTn fill="hold" id="34">
                      <p:stCondLst>
                        <p:cond delay="indefinite"/>
                      </p:stCondLst>
                      <p:childTnLst>
                        <p:par>
                          <p:cTn fill="hold" id="35">
                            <p:stCondLst>
                              <p:cond delay="0"/>
                            </p:stCondLst>
                            <p:childTnLst>
                              <p:par>
                                <p:cTn fill="hold" id="36" nodeType="clickEffect" presetClass="entr" presetID="55">
                                  <p:stCondLst>
                                    <p:cond delay="0"/>
                                  </p:stCondLst>
                                  <p:childTnLst>
                                    <p:set>
                                      <p:cBhvr>
                                        <p:cTn dur="1" fill="hold" id="37">
                                          <p:stCondLst>
                                            <p:cond delay="0"/>
                                          </p:stCondLst>
                                        </p:cTn>
                                        <p:tgtEl>
                                          <p:spTgt spid="73">
                                            <p:txEl>
                                              <p:pRg end="474" st="0"/>
                                            </p:txEl>
                                          </p:spTgt>
                                        </p:tgtEl>
                                        <p:attrNameLst>
                                          <p:attrName>style.visibility</p:attrName>
                                        </p:attrNameLst>
                                      </p:cBhvr>
                                      <p:to>
                                        <p:strVal val="visible"/>
                                      </p:to>
                                    </p:set>
                                    <p:anim calcmode="lin" valueType="str">
                                      <p:cBhvr additive="repl">
                                        <p:cTn dur="1000" fill="hold" id="38"/>
                                        <p:tgtEl>
                                          <p:spTgt spid="73">
                                            <p:txEl>
                                              <p:pRg end="474" st="0"/>
                                            </p:txEl>
                                          </p:spTgt>
                                        </p:tgtEl>
                                      </p:cBhvr>
                                      <p:tavLst>
                                        <p:tav tm="0">
                                          <p:val>
                                            <p:strVal val="width*0.70"/>
                                          </p:val>
                                        </p:tav>
                                        <p:tav tm="100000">
                                          <p:val>
                                            <p:strVal val="width"/>
                                          </p:val>
                                        </p:tav>
                                      </p:tavLst>
                                    </p:anim>
                                    <p:anim calcmode="lin" valueType="str">
                                      <p:cBhvr additive="repl">
                                        <p:cTn dur="1000" fill="hold" id="39"/>
                                        <p:tgtEl>
                                          <p:spTgt spid="73">
                                            <p:txEl>
                                              <p:pRg end="474" st="0"/>
                                            </p:txEl>
                                          </p:spTgt>
                                        </p:tgtEl>
                                      </p:cBhvr>
                                      <p:tavLst>
                                        <p:tav tm="0">
                                          <p:val>
                                            <p:strVal val="height"/>
                                          </p:val>
                                        </p:tav>
                                        <p:tav tm="100000">
                                          <p:val>
                                            <p:strVal val="height"/>
                                          </p:val>
                                        </p:tav>
                                      </p:tavLst>
                                    </p:anim>
                                    <p:animEffect filter="fade" transition="in">
                                      <p:cBhvr additive="repl">
                                        <p:cTn dur="1000" fill="freeze" id="40"/>
                                        <p:tgtEl>
                                          <p:spTgt spid="73">
                                            <p:txEl>
                                              <p:pRg end="474"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74" name="Picture 2"/>
          <p:cNvPicPr/>
          <p:nvPr/>
        </p:nvPicPr>
        <p:blipFill>
          <a:blip r:embed="rId1"/>
          <a:stretch>
            <a:fillRect/>
          </a:stretch>
        </p:blipFill>
        <p:spPr>
          <a:xfrm>
            <a:off x="0" y="0"/>
            <a:ext cx="9143280" cy="6857280"/>
          </a:xfrm>
          <a:prstGeom prst="rect">
            <a:avLst/>
          </a:prstGeom>
        </p:spPr>
      </p:pic>
    </p:spTree>
  </p:cSld>
  <p:timing>
    <p:tnLst>
      <p:par>
        <p:cTn dur="indefinite" id="41" nodeType="tmRoot" restart="never">
          <p:childTnLst>
            <p:seq>
              <p:cTn dur="indefinite" id="42" nodeType="mainSeq">
                <p:childTnLst>
                  <p:par>
                    <p:cTn fill="hold" id="43">
                      <p:stCondLst>
                        <p:cond delay="indefinite"/>
                      </p:stCondLst>
                      <p:childTnLst>
                        <p:par>
                          <p:cTn fill="hold" id="44">
                            <p:stCondLst>
                              <p:cond delay="0"/>
                            </p:stCondLst>
                            <p:childTnLst>
                              <p:par>
                                <p:cTn fill="hold" id="45" nodeType="clickEffect" presetClass="entr" presetID="48">
                                  <p:stCondLst>
                                    <p:cond delay="0"/>
                                  </p:stCondLst>
                                  <p:childTnLst>
                                    <p:set>
                                      <p:cBhvr>
                                        <p:cTn dur="1" fill="hold" id="46">
                                          <p:stCondLst>
                                            <p:cond delay="0"/>
                                          </p:stCondLst>
                                        </p:cTn>
                                        <p:tgtEl>
                                          <p:spTgt spid="74"/>
                                        </p:tgtEl>
                                        <p:attrNameLst>
                                          <p:attrName>style.visibility</p:attrName>
                                        </p:attrNameLst>
                                      </p:cBhvr>
                                      <p:to>
                                        <p:strVal val="visible"/>
                                      </p:to>
                                    </p:set>
                                    <p:anim calcmode="lin" valueType="str">
                                      <p:cBhvr additive="repl">
                                        <p:cTn dur="1000" fill="hold" id="47"/>
                                        <p:tgtEl>
                                          <p:spTgt spid="74"/>
                                        </p:tgtEl>
                                      </p:cBhvr>
                                      <p:tavLst>
                                        <p:tav tm="0">
                                          <p:val>
                                            <p:strVal val="90"/>
                                          </p:val>
                                        </p:tav>
                                        <p:tav tm="80000">
                                          <p:val>
                                            <p:strVal val="90"/>
                                          </p:val>
                                        </p:tav>
                                        <p:tav tm="80000">
                                          <p:val>
                                            <p:strVal val="90"/>
                                          </p:val>
                                        </p:tav>
                                        <p:tav tm="100000">
                                          <p:val>
                                            <p:strVal val="0"/>
                                          </p:val>
                                        </p:tav>
                                      </p:tavLst>
                                    </p:anim>
                                    <p:anim calcmode="lin" valueType="num">
                                      <p:cBhvr additive="repl">
                                        <p:cTn dur="1000" fill="hold" id="48"/>
                                        <p:tgtEl>
                                          <p:spTgt spid="74"/>
                                        </p:tgtEl>
                                        <p:attrNameLst>
                                          <p:attrName>ppt_x</p:attrName>
                                        </p:attrNameLst>
                                      </p:cBhvr>
                                      <p:tavLst>
                                        <p:tav tm="100000">
                                          <p:val>
                                            <p:strVal val="#ppt_x"/>
                                          </p:val>
                                        </p:tav>
                                      </p:tavLst>
                                    </p:anim>
                                    <p:anim calcmode="lin" valueType="num">
                                      <p:cBhvr additive="repl">
                                        <p:cTn dur="1000" fill="hold" id="49"/>
                                        <p:tgtEl>
                                          <p:spTgt spid="74"/>
                                        </p:tgtEl>
                                        <p:attrNameLst>
                                          <p:attrName>ppt_y</p:attrName>
                                        </p:attrNameLst>
                                      </p:cBhvr>
                                      <p:tavLst>
                                        <p:tav tm="0">
                                          <p:val>
                                            <p:strVal val="#ppt_y"/>
                                          </p:val>
                                        </p:tav>
                                        <p:tav tm="100000">
                                          <p:val>
                                            <p:strVal val="#ppt_y"/>
                                          </p:val>
                                        </p:tav>
                                      </p:tavLst>
                                    </p:anim>
                                    <p:animEffect filter="fade" transition="in">
                                      <p:cBhvr additive="repl">
                                        <p:cTn dur="1000" fill="freeze" id="50"/>
                                        <p:tgtEl>
                                          <p:spTgt spid="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CustomShape 1"/>
          <p:cNvSpPr/>
          <p:nvPr/>
        </p:nvSpPr>
        <p:spPr>
          <a:xfrm>
            <a:off x="457200" y="764640"/>
            <a:ext cx="8228880" cy="5360760"/>
          </a:xfrm>
          <a:prstGeom prst="rect">
            <a:avLst/>
          </a:prstGeom>
        </p:spPr>
        <p:txBody>
          <a:bodyPr bIns="45000" lIns="90000" rIns="90000" tIns="45000"/>
          <a:p>
            <a:pPr algn="just">
              <a:lnSpc>
                <a:spcPct val="100000"/>
              </a:lnSpc>
            </a:pPr>
            <a:r>
              <a:rPr lang="ru-RU" sz="3200">
                <a:solidFill>
                  <a:srgbClr val="10243e"/>
                </a:solidFill>
                <a:latin typeface="Palatino Linotype"/>
              </a:rPr>
              <a:t>	</a:t>
            </a:r>
            <a:r>
              <a:rPr lang="ru-RU" sz="3200">
                <a:solidFill>
                  <a:srgbClr val="10243e"/>
                </a:solidFill>
                <a:latin typeface="Palatino Linotype"/>
              </a:rPr>
              <a:t>	</a:t>
            </a:r>
            <a:r>
              <a:rPr lang="ru-RU" sz="3200">
                <a:solidFill>
                  <a:srgbClr val="10243e"/>
                </a:solidFill>
                <a:latin typeface="Palatino Linotype"/>
              </a:rPr>
              <a:t>Ересек кезеңдегі ішкі позиция механизмі бала тұлғасының дамуымен ұқсас қырлары бар, бірақ өзіндік спецификаға ие. Ересек адам іс-әрекеттің әр түрлерін құрумен қатар, өзінің өмірін қарым-қатынастар жүйесі арқылы, өткен, қазіргі, болашақ әрекеттер арқылы қалыптастырады. Осыдан тұлғаның ішкі дүниесі дамуында бүтін регуляцияны іске асыратын механизм пайда болуы керек. Бұл психологияның перспективті практикалық бағыты жаңа феноменологияны, адамның өмірлік дүниесін құрастырудағы заңдылықтарын анықтауды қажет етеді. Осы функционалды механизмді ашып көрсететін </a:t>
            </a:r>
            <a:r>
              <a:rPr b="1" i="1" lang="ru-RU" sz="3200">
                <a:solidFill>
                  <a:srgbClr val="ff0000"/>
                </a:solidFill>
                <a:latin typeface="Palatino Linotype"/>
              </a:rPr>
              <a:t>тұлғалық құндылықтар</a:t>
            </a:r>
            <a:r>
              <a:rPr b="1" lang="ru-RU" sz="3200">
                <a:solidFill>
                  <a:srgbClr val="ff0000"/>
                </a:solidFill>
                <a:latin typeface="Palatino Linotype"/>
              </a:rPr>
              <a:t> </a:t>
            </a:r>
            <a:r>
              <a:rPr lang="ru-RU" sz="3200">
                <a:solidFill>
                  <a:srgbClr val="10243e"/>
                </a:solidFill>
                <a:latin typeface="Palatino Linotype"/>
              </a:rPr>
              <a:t>феноменін зерттеу болып табылады.</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76" name="Picture 2"/>
          <p:cNvPicPr/>
          <p:nvPr/>
        </p:nvPicPr>
        <p:blipFill>
          <a:blip r:embed="rId1"/>
          <a:stretch>
            <a:fillRect/>
          </a:stretch>
        </p:blipFill>
        <p:spPr>
          <a:xfrm>
            <a:off x="0" y="0"/>
            <a:ext cx="9143280" cy="6857280"/>
          </a:xfrm>
          <a:prstGeom prst="rect">
            <a:avLst/>
          </a:prstGeom>
        </p:spPr>
      </p:pic>
      <p:sp>
        <p:nvSpPr>
          <p:cNvPr id="77" name="CustomShape 1"/>
          <p:cNvSpPr/>
          <p:nvPr/>
        </p:nvSpPr>
        <p:spPr>
          <a:xfrm>
            <a:off x="395640" y="1917000"/>
            <a:ext cx="8280360" cy="1552320"/>
          </a:xfrm>
          <a:prstGeom prst="rect">
            <a:avLst/>
          </a:prstGeom>
        </p:spPr>
        <p:txBody>
          <a:bodyPr bIns="45000" lIns="90000" rIns="90000" tIns="45000"/>
          <a:p>
            <a:pPr>
              <a:lnSpc>
                <a:spcPct val="100000"/>
              </a:lnSpc>
            </a:pPr>
            <a:r>
              <a:rPr b="1" lang="ru-RU" sz="4800">
                <a:solidFill>
                  <a:srgbClr val="ffffff"/>
                </a:solidFill>
                <a:latin typeface="Palatino Linotype"/>
              </a:rPr>
              <a:t>ҚҰНДЫЛЫҚТАР...ӘРБІР АДАМДА ОЛ ӘР ТҮРЛІ...</a:t>
            </a:r>
            <a:endParaRPr/>
          </a:p>
        </p:txBody>
      </p:sp>
    </p:spTree>
  </p:cSld>
  <p:timing>
    <p:tnLst>
      <p:par>
        <p:cTn dur="indefinite" id="51" nodeType="tmRoot" restart="never">
          <p:childTnLst>
            <p:seq>
              <p:cTn dur="indefinite" id="52" nodeType="mainSeq">
                <p:childTnLst>
                  <p:par>
                    <p:cTn fill="hold" id="53">
                      <p:stCondLst>
                        <p:cond delay="indefinite"/>
                      </p:stCondLst>
                      <p:childTnLst>
                        <p:par>
                          <p:cTn fill="hold" id="54">
                            <p:stCondLst>
                              <p:cond delay="0"/>
                            </p:stCondLst>
                            <p:childTnLst>
                              <p:par>
                                <p:cTn fill="hold" id="55" nodeType="clickEffect" presetClass="entr" presetID="31">
                                  <p:stCondLst>
                                    <p:cond delay="0"/>
                                  </p:stCondLst>
                                  <p:childTnLst>
                                    <p:set>
                                      <p:cBhvr>
                                        <p:cTn dur="1" fill="hold" id="56">
                                          <p:stCondLst>
                                            <p:cond delay="0"/>
                                          </p:stCondLst>
                                        </p:cTn>
                                        <p:tgtEl>
                                          <p:spTgt spid="76"/>
                                        </p:tgtEl>
                                        <p:attrNameLst>
                                          <p:attrName>style.visibility</p:attrName>
                                        </p:attrNameLst>
                                      </p:cBhvr>
                                      <p:to>
                                        <p:strVal val="visible"/>
                                      </p:to>
                                    </p:set>
                                    <p:anim calcmode="lin" valueType="str">
                                      <p:cBhvr additive="repl">
                                        <p:cTn dur="1000" fill="hold" id="57"/>
                                        <p:tgtEl>
                                          <p:spTgt spid="76"/>
                                        </p:tgtEl>
                                      </p:cBhvr>
                                      <p:tavLst>
                                        <p:tav tm="100000">
                                          <p:val>
                                            <p:strVal val="width"/>
                                          </p:val>
                                        </p:tav>
                                      </p:tavLst>
                                    </p:anim>
                                    <p:anim calcmode="lin" valueType="str">
                                      <p:cBhvr additive="repl">
                                        <p:cTn dur="1000" fill="hold" id="58"/>
                                        <p:tgtEl>
                                          <p:spTgt spid="76"/>
                                        </p:tgtEl>
                                      </p:cBhvr>
                                      <p:tavLst>
                                        <p:tav tm="100000">
                                          <p:val>
                                            <p:strVal val="height"/>
                                          </p:val>
                                        </p:tav>
                                      </p:tavLst>
                                    </p:anim>
                                    <p:anim calcmode="lin" valueType="str">
                                      <p:cBhvr additive="repl">
                                        <p:cTn dur="1000" fill="hold" id="59"/>
                                        <p:tgtEl>
                                          <p:spTgt spid="76"/>
                                        </p:tgtEl>
                                      </p:cBhvr>
                                      <p:tavLst>
                                        <p:tav tm="0">
                                          <p:val>
                                            <p:strVal val="90"/>
                                          </p:val>
                                        </p:tav>
                                        <p:tav tm="100000">
                                          <p:val>
                                            <p:strVal val="0"/>
                                          </p:val>
                                        </p:tav>
                                      </p:tavLst>
                                    </p:anim>
                                    <p:animEffect filter="fade" transition="in">
                                      <p:cBhvr additive="repl">
                                        <p:cTn dur="1000" fill="freeze" id="60"/>
                                        <p:tgtEl>
                                          <p:spTgt spid="76"/>
                                        </p:tgtEl>
                                      </p:cBhvr>
                                    </p:animEffect>
                                  </p:childTnLst>
                                </p:cTn>
                              </p:par>
                            </p:childTnLst>
                          </p:cTn>
                        </p:par>
                      </p:childTnLst>
                    </p:cTn>
                  </p:par>
                  <p:par>
                    <p:cTn fill="hold" id="61">
                      <p:stCondLst>
                        <p:cond delay="indefinite"/>
                      </p:stCondLst>
                      <p:childTnLst>
                        <p:par>
                          <p:cTn fill="hold" id="62">
                            <p:stCondLst>
                              <p:cond delay="0"/>
                            </p:stCondLst>
                            <p:childTnLst>
                              <p:par>
                                <p:cTn fill="hold" id="63" nodeType="clickEffect" presetClass="entr" presetID="35">
                                  <p:stCondLst>
                                    <p:cond delay="0"/>
                                  </p:stCondLst>
                                  <p:childTnLst>
                                    <p:set>
                                      <p:cBhvr>
                                        <p:cTn dur="1" fill="hold" id="64">
                                          <p:stCondLst>
                                            <p:cond delay="0"/>
                                          </p:stCondLst>
                                        </p:cTn>
                                        <p:tgtEl>
                                          <p:spTgt spid="77"/>
                                        </p:tgtEl>
                                        <p:attrNameLst>
                                          <p:attrName>style.visibility</p:attrName>
                                        </p:attrNameLst>
                                      </p:cBhvr>
                                      <p:to>
                                        <p:strVal val="visible"/>
                                      </p:to>
                                    </p:set>
                                    <p:animEffect filter="fade" transition="in">
                                      <p:cBhvr additive="repl">
                                        <p:cTn dur="2000" fill="freeze" id="65"/>
                                        <p:tgtEl>
                                          <p:spTgt spid="77"/>
                                        </p:tgtEl>
                                      </p:cBhvr>
                                    </p:animEffect>
                                    <p:anim calcmode="lin" valueType="str">
                                      <p:cBhvr additive="repl">
                                        <p:cTn dur="2000" fill="hold" id="66"/>
                                        <p:tgtEl>
                                          <p:spTgt spid="77"/>
                                        </p:tgtEl>
                                      </p:cBhvr>
                                      <p:tavLst>
                                        <p:tav tm="0">
                                          <p:val>
                                            <p:strVal val="720"/>
                                          </p:val>
                                        </p:tav>
                                        <p:tav tm="100000">
                                          <p:val>
                                            <p:strVal val="0"/>
                                          </p:val>
                                        </p:tav>
                                      </p:tavLst>
                                    </p:anim>
                                    <p:anim calcmode="lin" valueType="str">
                                      <p:cBhvr additive="repl">
                                        <p:cTn dur="2000" fill="hold" id="67"/>
                                        <p:tgtEl>
                                          <p:spTgt spid="77"/>
                                        </p:tgtEl>
                                      </p:cBhvr>
                                      <p:tavLst>
                                        <p:tav tm="100000">
                                          <p:val>
                                            <p:strVal val="height"/>
                                          </p:val>
                                        </p:tav>
                                      </p:tavLst>
                                    </p:anim>
                                    <p:anim calcmode="lin" valueType="str">
                                      <p:cBhvr additive="repl">
                                        <p:cTn dur="2000" fill="hold" id="68"/>
                                        <p:tgtEl>
                                          <p:spTgt spid="77"/>
                                        </p:tgtEl>
                                      </p:cBhvr>
                                      <p:tavLst>
                                        <p:tav tm="100000">
                                          <p:val>
                                            <p:strVal val="widt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78" name="Picture 2"/>
          <p:cNvPicPr/>
          <p:nvPr/>
        </p:nvPicPr>
        <p:blipFill>
          <a:blip r:embed="rId1"/>
          <a:stretch>
            <a:fillRect/>
          </a:stretch>
        </p:blipFill>
        <p:spPr>
          <a:xfrm>
            <a:off x="0" y="0"/>
            <a:ext cx="9143280" cy="6857280"/>
          </a:xfrm>
          <a:prstGeom prst="rect">
            <a:avLst/>
          </a:prstGeom>
        </p:spPr>
      </p:pic>
    </p:spTree>
  </p:cSld>
  <p:timing>
    <p:tnLst>
      <p:par>
        <p:cTn dur="indefinite" id="69" nodeType="tmRoot" restart="never">
          <p:childTnLst>
            <p:seq>
              <p:cTn dur="indefinite" id="70" nodeType="mainSeq">
                <p:childTnLst>
                  <p:par>
                    <p:cTn fill="hold" id="71">
                      <p:stCondLst>
                        <p:cond delay="indefinite"/>
                      </p:stCondLst>
                      <p:childTnLst>
                        <p:par>
                          <p:cTn fill="hold" id="72">
                            <p:stCondLst>
                              <p:cond delay="0"/>
                            </p:stCondLst>
                            <p:childTnLst>
                              <p:par>
                                <p:cTn fill="hold" id="73" nodeType="clickEffect" presetClass="entr" presetID="54">
                                  <p:stCondLst>
                                    <p:cond delay="0"/>
                                  </p:stCondLst>
                                  <p:childTnLst>
                                    <p:set>
                                      <p:cBhvr>
                                        <p:cTn dur="1" fill="hold" id="74">
                                          <p:stCondLst>
                                            <p:cond delay="0"/>
                                          </p:stCondLst>
                                        </p:cTn>
                                        <p:tgtEl>
                                          <p:spTgt spid="78"/>
                                        </p:tgtEl>
                                        <p:attrNameLst>
                                          <p:attrName>style.visibility</p:attrName>
                                        </p:attrNameLst>
                                      </p:cBhvr>
                                      <p:to>
                                        <p:strVal val="visible"/>
                                      </p:to>
                                    </p:set>
                                    <p:anim calcmode="lin" valueType="str">
                                      <p:cBhvr additive="repl">
                                        <p:cTn dur="500" fill="hold" id="75"/>
                                        <p:tgtEl>
                                          <p:spTgt spid="78"/>
                                        </p:tgtEl>
                                      </p:cBhvr>
                                      <p:tavLst>
                                        <p:tav tm="0">
                                          <p:val>
                                            <p:strVal val="width*0.05"/>
                                          </p:val>
                                        </p:tav>
                                        <p:tav tm="100000">
                                          <p:val>
                                            <p:strVal val="width"/>
                                          </p:val>
                                        </p:tav>
                                      </p:tavLst>
                                    </p:anim>
                                    <p:anim calcmode="lin" valueType="str">
                                      <p:cBhvr additive="repl">
                                        <p:cTn dur="500" fill="hold" id="76"/>
                                        <p:tgtEl>
                                          <p:spTgt spid="78"/>
                                        </p:tgtEl>
                                      </p:cBhvr>
                                      <p:tavLst>
                                        <p:tav tm="0">
                                          <p:val>
                                            <p:strVal val="height"/>
                                          </p:val>
                                        </p:tav>
                                        <p:tav tm="100000">
                                          <p:val>
                                            <p:strVal val="height"/>
                                          </p:val>
                                        </p:tav>
                                      </p:tavLst>
                                    </p:anim>
                                    <p:anim calcmode="lin" valueType="num">
                                      <p:cBhvr additive="repl">
                                        <p:cTn dur="500" fill="hold" id="77"/>
                                        <p:tgtEl>
                                          <p:spTgt spid="78"/>
                                        </p:tgtEl>
                                        <p:attrNameLst>
                                          <p:attrName>ppt_x</p:attrName>
                                        </p:attrNameLst>
                                      </p:cBhvr>
                                      <p:tavLst>
                                        <p:tav tm="0">
                                          <p:val>
                                            <p:strVal val="#ppt_x-.2"/>
                                          </p:val>
                                        </p:tav>
                                        <p:tav tm="100000">
                                          <p:val>
                                            <p:strVal val="#ppt_x"/>
                                          </p:val>
                                        </p:tav>
                                      </p:tavLst>
                                    </p:anim>
                                    <p:anim calcmode="lin" valueType="num">
                                      <p:cBhvr additive="repl">
                                        <p:cTn dur="500" fill="hold" id="78"/>
                                        <p:tgtEl>
                                          <p:spTgt spid="78"/>
                                        </p:tgtEl>
                                        <p:attrNameLst>
                                          <p:attrName>ppt_y</p:attrName>
                                        </p:attrNameLst>
                                      </p:cBhvr>
                                      <p:tavLst>
                                        <p:tav tm="0">
                                          <p:val>
                                            <p:strVal val="#ppt_y"/>
                                          </p:val>
                                        </p:tav>
                                        <p:tav tm="100000">
                                          <p:val>
                                            <p:strVal val="#ppt_y"/>
                                          </p:val>
                                        </p:tav>
                                      </p:tavLst>
                                    </p:anim>
                                    <p:animEffect filter="fade" transition="in">
                                      <p:cBhvr additive="repl">
                                        <p:cTn dur="500" fill="freeze" id="79"/>
                                        <p:tgtEl>
                                          <p:spTgt spid="7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CustomShape 1"/>
          <p:cNvSpPr/>
          <p:nvPr/>
        </p:nvSpPr>
        <p:spPr>
          <a:xfrm>
            <a:off x="457200" y="836640"/>
            <a:ext cx="8228880" cy="5288760"/>
          </a:xfrm>
          <a:prstGeom prst="rect">
            <a:avLst/>
          </a:prstGeom>
        </p:spPr>
        <p:txBody>
          <a:bodyPr bIns="45000" lIns="90000" rIns="90000" tIns="45000"/>
          <a:p>
            <a:pPr algn="just">
              <a:lnSpc>
                <a:spcPct val="100000"/>
              </a:lnSpc>
            </a:pPr>
            <a:r>
              <a:rPr b="1" i="1" lang="ru-RU" sz="3200">
                <a:solidFill>
                  <a:srgbClr val="10243e"/>
                </a:solidFill>
                <a:latin typeface="Palatino Linotype"/>
              </a:rPr>
              <a:t>	</a:t>
            </a:r>
            <a:r>
              <a:rPr b="1" i="1" lang="ru-RU" sz="3200">
                <a:solidFill>
                  <a:srgbClr val="10243e"/>
                </a:solidFill>
                <a:latin typeface="Palatino Linotype"/>
              </a:rPr>
              <a:t>	</a:t>
            </a:r>
            <a:r>
              <a:rPr b="1" i="1" lang="ru-RU" sz="3200">
                <a:solidFill>
                  <a:srgbClr val="10243e"/>
                </a:solidFill>
                <a:latin typeface="Palatino Linotype"/>
              </a:rPr>
              <a:t>Д. А. Леонтьев тұлғалық құндылықтар –мән, мағына құру процесінің негізгі қайнар көзі болып табылатын тұлғаның мәндік сферасының орталық құрылымы деп ұсынды. Ал Л. И. Божович қоғам құндылықтарының табиғи қажеттіліктері жанама түрде адамның өзіндік ниеттенуіне айналады. Ересек адамның тұлғалық құндылықтар жүйесі оның өмірлік мәндік мазмұнды жүйесін көрсетеді: тұлғаның өмірлік кеңістігін құрайтын маңызды объекттер, құбылыстар, қатынастар.</a:t>
            </a:r>
            <a:endParaRPr/>
          </a:p>
        </p:txBody>
      </p:sp>
    </p:spTree>
  </p:cSld>
  <p:transition>
    <p:wedge/>
  </p:transition>
  <p:timing>
    <p:tnLst>
      <p:par>
        <p:cTn dur="indefinite" id="80" nodeType="tmRoot" restart="never">
          <p:childTnLst>
            <p:seq>
              <p:cTn dur="indefinite" id="81" nodeType="mainSeq">
                <p:childTnLst>
                  <p:par>
                    <p:cTn fill="hold" id="82">
                      <p:stCondLst>
                        <p:cond delay="indefinite"/>
                      </p:stCondLst>
                      <p:childTnLst>
                        <p:par>
                          <p:cTn fill="hold" id="83">
                            <p:stCondLst>
                              <p:cond delay="0"/>
                            </p:stCondLst>
                            <p:childTnLst>
                              <p:par>
                                <p:cTn fill="hold" id="84" nodeType="clickEffect" presetClass="entr" presetID="25">
                                  <p:stCondLst>
                                    <p:cond delay="0"/>
                                  </p:stCondLst>
                                  <p:childTnLst>
                                    <p:set>
                                      <p:cBhvr>
                                        <p:cTn dur="1" fill="hold" id="85">
                                          <p:stCondLst>
                                            <p:cond delay="0"/>
                                          </p:stCondLst>
                                        </p:cTn>
                                        <p:tgtEl>
                                          <p:spTgt spid="79">
                                            <p:txEl>
                                              <p:pRg end="442" st="0"/>
                                            </p:txEl>
                                          </p:spTgt>
                                        </p:tgtEl>
                                        <p:attrNameLst>
                                          <p:attrName>style.visibility</p:attrName>
                                        </p:attrNameLst>
                                      </p:cBhvr>
                                      <p:to>
                                        <p:strVal val="visible"/>
                                      </p:to>
                                    </p:set>
                                    <p:anim calcmode="lin" valueType="str">
                                      <p:cBhvr additive="repl">
                                        <p:cTn dur="500" fill="hold" id="86">
                                          <p:stCondLst>
                                            <p:cond delay="0"/>
                                          </p:stCondLst>
                                        </p:cTn>
                                        <p:tgtEl>
                                          <p:spTgt spid="79">
                                            <p:txEl>
                                              <p:pRg end="442" st="0"/>
                                            </p:txEl>
                                          </p:spTgt>
                                        </p:tgtEl>
                                      </p:cBhvr>
                                      <p:tavLst>
                                        <p:tav tm="0">
                                          <p:val>
                                            <p:strVal val="-90"/>
                                          </p:val>
                                        </p:tav>
                                        <p:tav tm="100000">
                                          <p:val>
                                            <p:strVal val="0"/>
                                          </p:val>
                                        </p:tav>
                                      </p:tavLst>
                                    </p:anim>
                                    <p:anim calcmode="lin" valueType="str">
                                      <p:cBhvr additive="repl">
                                        <p:cTn dur="500" fill="hold" id="87">
                                          <p:stCondLst>
                                            <p:cond delay="0"/>
                                          </p:stCondLst>
                                        </p:cTn>
                                        <p:tgtEl>
                                          <p:spTgt spid="79">
                                            <p:txEl>
                                              <p:pRg end="442" st="0"/>
                                            </p:txEl>
                                          </p:spTgt>
                                        </p:tgtEl>
                                      </p:cBhvr>
                                      <p:tavLst>
                                        <p:tav tm="0">
                                          <p:val>
                                            <p:strVal val="width"/>
                                          </p:val>
                                        </p:tav>
                                        <p:tav tm="100000">
                                          <p:val>
                                            <p:strVal val="width*.05"/>
                                          </p:val>
                                        </p:tav>
                                      </p:tavLst>
                                    </p:anim>
                                    <p:anim calcmode="lin" valueType="str">
                                      <p:cBhvr additive="repl">
                                        <p:cTn dur="500" fill="hold" id="88">
                                          <p:stCondLst>
                                            <p:cond delay="500"/>
                                          </p:stCondLst>
                                        </p:cTn>
                                        <p:tgtEl>
                                          <p:spTgt spid="79">
                                            <p:txEl>
                                              <p:pRg end="442" st="0"/>
                                            </p:txEl>
                                          </p:spTgt>
                                        </p:tgtEl>
                                      </p:cBhvr>
                                      <p:tavLst>
                                        <p:tav tm="0">
                                          <p:val>
                                            <p:strVal val="width*.05"/>
                                          </p:val>
                                        </p:tav>
                                        <p:tav tm="100000">
                                          <p:val>
                                            <p:strVal val="width"/>
                                          </p:val>
                                        </p:tav>
                                      </p:tavLst>
                                    </p:anim>
                                    <p:anim calcmode="lin" valueType="str">
                                      <p:cBhvr additive="repl">
                                        <p:cTn dur="1000" fill="hold" id="89"/>
                                        <p:tgtEl>
                                          <p:spTgt spid="79">
                                            <p:txEl>
                                              <p:pRg end="442" st="0"/>
                                            </p:txEl>
                                          </p:spTgt>
                                        </p:tgtEl>
                                      </p:cBhvr>
                                      <p:tavLst>
                                        <p:tav tm="0">
                                          <p:val>
                                            <p:strVal val="height"/>
                                          </p:val>
                                        </p:tav>
                                        <p:tav tm="100000">
                                          <p:val>
                                            <p:strVal val="height"/>
                                          </p:val>
                                        </p:tav>
                                      </p:tavLst>
                                    </p:anim>
                                    <p:anim calcmode="lin" valueType="num">
                                      <p:cBhvr additive="repl">
                                        <p:cTn dur="500" fill="hold" id="90">
                                          <p:stCondLst>
                                            <p:cond delay="0"/>
                                          </p:stCondLst>
                                        </p:cTn>
                                        <p:tgtEl>
                                          <p:spTgt spid="79">
                                            <p:txEl>
                                              <p:pRg end="442" st="0"/>
                                            </p:txEl>
                                          </p:spTgt>
                                        </p:tgtEl>
                                        <p:attrNameLst>
                                          <p:attrName>ppt_x</p:attrName>
                                        </p:attrNameLst>
                                      </p:cBhvr>
                                      <p:tavLst>
                                        <p:tav tm="0">
                                          <p:val>
                                            <p:strVal val="#ppt_x+.4"/>
                                          </p:val>
                                        </p:tav>
                                        <p:tav tm="100000">
                                          <p:val>
                                            <p:strVal val="#ppt_x"/>
                                          </p:val>
                                        </p:tav>
                                      </p:tavLst>
                                    </p:anim>
                                    <p:anim calcmode="lin" valueType="num">
                                      <p:cBhvr additive="repl">
                                        <p:cTn dur="500" fill="hold" id="91">
                                          <p:stCondLst>
                                            <p:cond delay="0"/>
                                          </p:stCondLst>
                                        </p:cTn>
                                        <p:tgtEl>
                                          <p:spTgt spid="79">
                                            <p:txEl>
                                              <p:pRg end="442" st="0"/>
                                            </p:txEl>
                                          </p:spTgt>
                                        </p:tgtEl>
                                        <p:attrNameLst>
                                          <p:attrName>ppt_y</p:attrName>
                                        </p:attrNameLst>
                                      </p:cBhvr>
                                      <p:tavLst>
                                        <p:tav tm="0">
                                          <p:val>
                                            <p:strVal val="#ppt_y-.2"/>
                                          </p:val>
                                        </p:tav>
                                        <p:tav tm="100000">
                                          <p:val>
                                            <p:strVal val="#ppt_y+.1"/>
                                          </p:val>
                                        </p:tav>
                                      </p:tavLst>
                                    </p:anim>
                                    <p:anim calcmode="lin" valueType="num">
                                      <p:cBhvr additive="repl">
                                        <p:cTn dur="500" fill="hold" id="92">
                                          <p:stCondLst>
                                            <p:cond delay="500"/>
                                          </p:stCondLst>
                                        </p:cTn>
                                        <p:tgtEl>
                                          <p:spTgt spid="79">
                                            <p:txEl>
                                              <p:pRg end="442" st="0"/>
                                            </p:txEl>
                                          </p:spTgt>
                                        </p:tgtEl>
                                        <p:attrNameLst>
                                          <p:attrName>ppt_y</p:attrName>
                                        </p:attrNameLst>
                                      </p:cBhvr>
                                      <p:tavLst>
                                        <p:tav tm="0">
                                          <p:val>
                                            <p:strVal val="#ppt_y+.1"/>
                                          </p:val>
                                        </p:tav>
                                        <p:tav tm="100000">
                                          <p:val>
                                            <p:strVal val="#ppt_y"/>
                                          </p:val>
                                        </p:tav>
                                      </p:tavLst>
                                    </p:anim>
                                    <p:animEffect filter="fade" transition="in">
                                      <p:cBhvr additive="repl">
                                        <p:cTn dur="1000" fill="freeze" id="93">
                                          <p:stCondLst>
                                            <p:cond delay="0"/>
                                          </p:stCondLst>
                                        </p:cTn>
                                        <p:tgtEl>
                                          <p:spTgt spid="79">
                                            <p:txEl>
                                              <p:pRg end="442"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